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gif" ContentType="image/gif"/>
  <Default Extension="bin" ContentType="application/vnd.openxmlformats-officedocument.presentationml.printerSettings"/>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57" r:id="rId3"/>
    <p:sldId id="264" r:id="rId4"/>
    <p:sldId id="267" r:id="rId5"/>
    <p:sldId id="269" r:id="rId6"/>
    <p:sldId id="271" r:id="rId7"/>
    <p:sldId id="266" r:id="rId8"/>
    <p:sldId id="273" r:id="rId9"/>
    <p:sldId id="265" r:id="rId10"/>
    <p:sldId id="274" r:id="rId11"/>
    <p:sldId id="270" r:id="rId12"/>
    <p:sldId id="272" r:id="rId13"/>
    <p:sldId id="256" r:id="rId14"/>
    <p:sldId id="275"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59" d="100"/>
          <a:sy n="59" d="100"/>
        </p:scale>
        <p:origin x="-616" y="-39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4D46A93-E3AE-C14E-839B-21FF469FD54D}" type="datetimeFigureOut">
              <a:rPr lang="en-US" smtClean="0"/>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34990620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46A93-E3AE-C14E-839B-21FF469FD54D}" type="datetimeFigureOut">
              <a:rPr lang="en-US" smtClean="0"/>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365248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46A93-E3AE-C14E-839B-21FF469FD54D}" type="datetimeFigureOut">
              <a:rPr lang="en-US" smtClean="0"/>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3011685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4D46A93-E3AE-C14E-839B-21FF469FD54D}" type="datetimeFigureOut">
              <a:rPr lang="en-US" smtClean="0"/>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40082249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4D46A93-E3AE-C14E-839B-21FF469FD54D}" type="datetimeFigureOut">
              <a:rPr lang="en-US" smtClean="0"/>
              <a:t>12/14/11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2970123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4D46A93-E3AE-C14E-839B-21FF469FD54D}" type="datetimeFigureOut">
              <a:rPr lang="en-US" smtClean="0"/>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2277025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4D46A93-E3AE-C14E-839B-21FF469FD54D}" type="datetimeFigureOut">
              <a:rPr lang="en-US" smtClean="0"/>
              <a:t>12/14/11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36321601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D46A93-E3AE-C14E-839B-21FF469FD54D}" type="datetimeFigureOut">
              <a:rPr lang="en-US" smtClean="0"/>
              <a:t>12/14/11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4175904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D46A93-E3AE-C14E-839B-21FF469FD54D}" type="datetimeFigureOut">
              <a:rPr lang="en-US" smtClean="0"/>
              <a:t>12/14/11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3434553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46A93-E3AE-C14E-839B-21FF469FD54D}" type="datetimeFigureOut">
              <a:rPr lang="en-US" smtClean="0"/>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4049301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4D46A93-E3AE-C14E-839B-21FF469FD54D}" type="datetimeFigureOut">
              <a:rPr lang="en-US" smtClean="0"/>
              <a:t>12/14/11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C9B00D-D00A-734D-89D6-7FB1E3C20EAB}" type="slidenum">
              <a:rPr lang="en-US" smtClean="0"/>
              <a:t>‹#›</a:t>
            </a:fld>
            <a:endParaRPr lang="en-US"/>
          </a:p>
        </p:txBody>
      </p:sp>
    </p:spTree>
    <p:extLst>
      <p:ext uri="{BB962C8B-B14F-4D97-AF65-F5344CB8AC3E}">
        <p14:creationId xmlns:p14="http://schemas.microsoft.com/office/powerpoint/2010/main" val="29201728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D46A93-E3AE-C14E-839B-21FF469FD54D}" type="datetimeFigureOut">
              <a:rPr lang="en-US" smtClean="0"/>
              <a:t>12/14/11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C9B00D-D00A-734D-89D6-7FB1E3C20EAB}" type="slidenum">
              <a:rPr lang="en-US" smtClean="0"/>
              <a:t>‹#›</a:t>
            </a:fld>
            <a:endParaRPr lang="en-US"/>
          </a:p>
        </p:txBody>
      </p:sp>
    </p:spTree>
    <p:extLst>
      <p:ext uri="{BB962C8B-B14F-4D97-AF65-F5344CB8AC3E}">
        <p14:creationId xmlns:p14="http://schemas.microsoft.com/office/powerpoint/2010/main" val="25173112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13.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10.jpg"/><Relationship Id="rId5" Type="http://schemas.openxmlformats.org/officeDocument/2006/relationships/image" Target="../media/image2.gif"/><Relationship Id="rId6" Type="http://schemas.openxmlformats.org/officeDocument/2006/relationships/image" Target="../media/image11.jpg"/><Relationship Id="rId1" Type="http://schemas.openxmlformats.org/officeDocument/2006/relationships/slideLayout" Target="../slideLayouts/slideLayout1.xml"/><Relationship Id="rId2" Type="http://schemas.openxmlformats.org/officeDocument/2006/relationships/image" Target="../media/image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Manchester_Township,_New_Jersey" TargetMode="External"/><Relationship Id="rId4" Type="http://schemas.openxmlformats.org/officeDocument/2006/relationships/hyperlink" Target="http://en.wikipedia.org/wiki/Hindenburg_class_airship" TargetMode="External"/><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 Id="rId3" Type="http://schemas.openxmlformats.org/officeDocument/2006/relationships/image" Target="../media/image4.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ndenburg flyin.jpg"/>
          <p:cNvPicPr>
            <a:picLocks noChangeAspect="1"/>
          </p:cNvPicPr>
          <p:nvPr/>
        </p:nvPicPr>
        <p:blipFill>
          <a:blip r:embed="rId2">
            <a:alphaModFix amt="48000"/>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5" name="TextBox 4"/>
          <p:cNvSpPr txBox="1"/>
          <p:nvPr/>
        </p:nvSpPr>
        <p:spPr>
          <a:xfrm rot="20386986">
            <a:off x="-39208" y="941967"/>
            <a:ext cx="5588770" cy="769441"/>
          </a:xfrm>
          <a:prstGeom prst="rect">
            <a:avLst/>
          </a:prstGeom>
          <a:noFill/>
        </p:spPr>
        <p:txBody>
          <a:bodyPr wrap="square" rtlCol="0">
            <a:spAutoFit/>
          </a:bodyPr>
          <a:lstStyle/>
          <a:p>
            <a:r>
              <a:rPr lang="en-US" sz="4400" u="sng" dirty="0" smtClean="0">
                <a:solidFill>
                  <a:srgbClr val="996633"/>
                </a:solidFill>
                <a:latin typeface="Abadi MT Condensed Extra Bold"/>
                <a:cs typeface="Abadi MT Condensed Extra Bold"/>
              </a:rPr>
              <a:t>The Hindenburg Disaster</a:t>
            </a:r>
            <a:endParaRPr lang="en-US" sz="4400" u="sng" dirty="0">
              <a:solidFill>
                <a:srgbClr val="996633"/>
              </a:solidFill>
              <a:latin typeface="Abadi MT Condensed Extra Bold"/>
              <a:cs typeface="Abadi MT Condensed Extra Bold"/>
            </a:endParaRPr>
          </a:p>
        </p:txBody>
      </p:sp>
      <p:sp>
        <p:nvSpPr>
          <p:cNvPr id="6" name="TextBox 5"/>
          <p:cNvSpPr txBox="1"/>
          <p:nvPr/>
        </p:nvSpPr>
        <p:spPr>
          <a:xfrm>
            <a:off x="5893278" y="5657672"/>
            <a:ext cx="3250722" cy="1200328"/>
          </a:xfrm>
          <a:prstGeom prst="rect">
            <a:avLst/>
          </a:prstGeom>
          <a:noFill/>
        </p:spPr>
        <p:txBody>
          <a:bodyPr wrap="square" rtlCol="0">
            <a:spAutoFit/>
          </a:bodyPr>
          <a:lstStyle/>
          <a:p>
            <a:r>
              <a:rPr lang="en-US" sz="2400" dirty="0" smtClean="0">
                <a:solidFill>
                  <a:srgbClr val="996633"/>
                </a:solidFill>
                <a:latin typeface="Abadi MT Condensed Extra Bold"/>
                <a:cs typeface="Abadi MT Condensed Extra Bold"/>
              </a:rPr>
              <a:t>Jessica Torres</a:t>
            </a:r>
          </a:p>
          <a:p>
            <a:r>
              <a:rPr lang="en-US" sz="2400" dirty="0" smtClean="0">
                <a:solidFill>
                  <a:srgbClr val="996633"/>
                </a:solidFill>
                <a:latin typeface="Abadi MT Condensed Extra Bold"/>
                <a:cs typeface="Abadi MT Condensed Extra Bold"/>
              </a:rPr>
              <a:t>World Event PowerPoint</a:t>
            </a:r>
          </a:p>
          <a:p>
            <a:r>
              <a:rPr lang="en-US" sz="2400" dirty="0" smtClean="0">
                <a:solidFill>
                  <a:srgbClr val="996633"/>
                </a:solidFill>
                <a:latin typeface="Abadi MT Condensed Extra Bold"/>
                <a:cs typeface="Abadi MT Condensed Extra Bold"/>
              </a:rPr>
              <a:t>CUED 4850</a:t>
            </a:r>
            <a:endParaRPr lang="en-US" sz="24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7603631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nal.gif"/>
          <p:cNvPicPr>
            <a:picLocks noChangeAspect="1"/>
          </p:cNvPicPr>
          <p:nvPr/>
        </p:nvPicPr>
        <p:blipFill>
          <a:blip r:embed="rId2">
            <a:alphaModFix amt="46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0" y="0"/>
            <a:ext cx="2846903"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The Landing Approach</a:t>
            </a:r>
            <a:endParaRPr lang="en-US" sz="2400" u="sng" dirty="0">
              <a:solidFill>
                <a:srgbClr val="996633"/>
              </a:solidFill>
              <a:latin typeface="Abadi MT Condensed Extra Bold"/>
              <a:cs typeface="Abadi MT Condensed Extra Bold"/>
            </a:endParaRPr>
          </a:p>
        </p:txBody>
      </p:sp>
      <p:sp>
        <p:nvSpPr>
          <p:cNvPr id="2" name="TextBox 1"/>
          <p:cNvSpPr txBox="1"/>
          <p:nvPr/>
        </p:nvSpPr>
        <p:spPr>
          <a:xfrm>
            <a:off x="0" y="892138"/>
            <a:ext cx="8878604" cy="4893647"/>
          </a:xfrm>
          <a:prstGeom prst="rect">
            <a:avLst/>
          </a:prstGeom>
          <a:noFill/>
        </p:spPr>
        <p:txBody>
          <a:bodyPr wrap="square" rtlCol="0">
            <a:spAutoFit/>
          </a:bodyPr>
          <a:lstStyle/>
          <a:p>
            <a:pPr marL="342900" indent="-342900">
              <a:buFont typeface="Arial"/>
              <a:buChar char="•"/>
            </a:pPr>
            <a:r>
              <a:rPr lang="en-US" sz="2400" dirty="0" smtClean="0">
                <a:solidFill>
                  <a:srgbClr val="996633"/>
                </a:solidFill>
                <a:latin typeface="Abadi MT Condensed Extra Bold"/>
                <a:cs typeface="Abadi MT Condensed Extra Bold"/>
              </a:rPr>
              <a:t>He </a:t>
            </a:r>
            <a:r>
              <a:rPr lang="en-US" sz="2400" dirty="0">
                <a:solidFill>
                  <a:srgbClr val="996633"/>
                </a:solidFill>
                <a:latin typeface="Abadi MT Condensed Extra Bold"/>
                <a:cs typeface="Abadi MT Condensed Extra Bold"/>
              </a:rPr>
              <a:t>testified at the Commerce Department inquiry that it appeared to him as if gas were pushing against the cover, having escaped from a gas cell</a:t>
            </a:r>
            <a:r>
              <a:rPr lang="en-US" sz="2400" dirty="0" smtClean="0">
                <a:solidFill>
                  <a:srgbClr val="996633"/>
                </a:solidFill>
                <a:latin typeface="Abadi MT Condensed Extra Bold"/>
                <a:cs typeface="Abadi MT Condensed Extra Bold"/>
              </a:rPr>
              <a:t>.</a:t>
            </a:r>
          </a:p>
          <a:p>
            <a:pPr marL="342900" indent="-342900">
              <a:buFont typeface="Arial"/>
              <a:buChar char="•"/>
            </a:pPr>
            <a:r>
              <a:rPr lang="en-US" sz="2400" dirty="0" smtClean="0">
                <a:solidFill>
                  <a:srgbClr val="996633"/>
                </a:solidFill>
                <a:latin typeface="Abadi MT Condensed Extra Bold"/>
                <a:cs typeface="Abadi MT Condensed Extra Bold"/>
              </a:rPr>
              <a:t>Ground </a:t>
            </a:r>
            <a:r>
              <a:rPr lang="en-US" sz="2400" dirty="0">
                <a:solidFill>
                  <a:srgbClr val="996633"/>
                </a:solidFill>
                <a:latin typeface="Abadi MT Condensed Extra Bold"/>
                <a:cs typeface="Abadi MT Condensed Extra Bold"/>
              </a:rPr>
              <a:t>crew member R.W. Antrim, who was at the top of the mooring mast, also testified that he saw that the covering behind the rear port engine </a:t>
            </a:r>
            <a:r>
              <a:rPr lang="en-US" sz="2400" dirty="0" smtClean="0">
                <a:solidFill>
                  <a:srgbClr val="996633"/>
                </a:solidFill>
                <a:latin typeface="Abadi MT Condensed Extra Bold"/>
                <a:cs typeface="Abadi MT Condensed Extra Bold"/>
              </a:rPr>
              <a:t>fluttering. </a:t>
            </a:r>
          </a:p>
          <a:p>
            <a:pPr marL="342900" indent="-342900">
              <a:buFont typeface="Arial"/>
              <a:buChar char="•"/>
            </a:pPr>
            <a:r>
              <a:rPr lang="en-US" sz="2400" dirty="0" smtClean="0">
                <a:solidFill>
                  <a:srgbClr val="996633"/>
                </a:solidFill>
                <a:latin typeface="Abadi MT Condensed Extra Bold"/>
                <a:cs typeface="Abadi MT Condensed Extra Bold"/>
              </a:rPr>
              <a:t>At </a:t>
            </a:r>
            <a:r>
              <a:rPr lang="en-US" sz="2400" dirty="0">
                <a:solidFill>
                  <a:srgbClr val="996633"/>
                </a:solidFill>
                <a:latin typeface="Abadi MT Condensed Extra Bold"/>
                <a:cs typeface="Abadi MT Condensed Extra Bold"/>
              </a:rPr>
              <a:t>7:25 PM, the first visible external flames appeared. </a:t>
            </a:r>
            <a:endParaRPr lang="en-US" sz="2400" dirty="0" smtClean="0">
              <a:solidFill>
                <a:srgbClr val="996633"/>
              </a:solidFill>
              <a:latin typeface="Abadi MT Condensed Extra Bold"/>
              <a:cs typeface="Abadi MT Condensed Extra Bold"/>
            </a:endParaRPr>
          </a:p>
          <a:p>
            <a:pPr marL="342900" indent="-342900">
              <a:buFont typeface="Arial"/>
              <a:buChar char="•"/>
            </a:pPr>
            <a:r>
              <a:rPr lang="en-US" sz="2400" dirty="0" smtClean="0">
                <a:solidFill>
                  <a:srgbClr val="996633"/>
                </a:solidFill>
                <a:latin typeface="Abadi MT Condensed Extra Bold"/>
                <a:cs typeface="Abadi MT Condensed Extra Bold"/>
              </a:rPr>
              <a:t>Reports </a:t>
            </a:r>
            <a:r>
              <a:rPr lang="en-US" sz="2400" dirty="0">
                <a:solidFill>
                  <a:srgbClr val="996633"/>
                </a:solidFill>
                <a:latin typeface="Abadi MT Condensed Extra Bold"/>
                <a:cs typeface="Abadi MT Condensed Extra Bold"/>
              </a:rPr>
              <a:t>vary, but most witnesses saw the first flames either at the top of the hull just forward of the vertical fin (near the ventilation shaft between cells 4 and 5) or between the rear port engine and the port fin (in the area of gas cells 4 and 5, where Ward and Antrim had seen the fluttering)</a:t>
            </a:r>
            <a:r>
              <a:rPr lang="en-US" sz="2400" dirty="0" smtClean="0">
                <a:solidFill>
                  <a:srgbClr val="996633"/>
                </a:solidFill>
                <a:latin typeface="Abadi MT Condensed Extra Bold"/>
                <a:cs typeface="Abadi MT Condensed Extra Bold"/>
              </a:rPr>
              <a:t>. </a:t>
            </a:r>
          </a:p>
          <a:p>
            <a:pPr marL="342900" indent="-342900">
              <a:buFont typeface="Arial"/>
              <a:buChar char="•"/>
            </a:pPr>
            <a:r>
              <a:rPr lang="en-US" sz="2400" dirty="0" smtClean="0">
                <a:solidFill>
                  <a:srgbClr val="996633"/>
                </a:solidFill>
                <a:latin typeface="Abadi MT Condensed Extra Bold"/>
                <a:cs typeface="Abadi MT Condensed Extra Bold"/>
              </a:rPr>
              <a:t>The fire quickly spread and soon engulfed the tail of the ship. </a:t>
            </a:r>
            <a:endParaRPr lang="en-US" sz="24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2535044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reckage.jpg"/>
          <p:cNvPicPr>
            <a:picLocks noChangeAspect="1"/>
          </p:cNvPicPr>
          <p:nvPr/>
        </p:nvPicPr>
        <p:blipFill>
          <a:blip r:embed="rId2">
            <a:alphaModFix amt="51000"/>
            <a:extLst>
              <a:ext uri="{28A0092B-C50C-407E-A947-70E740481C1C}">
                <a14:useLocalDpi xmlns:a14="http://schemas.microsoft.com/office/drawing/2010/main" val="0"/>
              </a:ext>
            </a:extLst>
          </a:blip>
          <a:stretch>
            <a:fillRect/>
          </a:stretch>
        </p:blipFill>
        <p:spPr>
          <a:xfrm>
            <a:off x="-1" y="-1"/>
            <a:ext cx="9144001" cy="6858001"/>
          </a:xfrm>
          <a:prstGeom prst="rect">
            <a:avLst/>
          </a:prstGeom>
        </p:spPr>
      </p:pic>
      <p:sp>
        <p:nvSpPr>
          <p:cNvPr id="3" name="TextBox 2"/>
          <p:cNvSpPr txBox="1"/>
          <p:nvPr/>
        </p:nvSpPr>
        <p:spPr>
          <a:xfrm>
            <a:off x="0" y="0"/>
            <a:ext cx="2423260"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Survival and Death</a:t>
            </a:r>
            <a:endParaRPr lang="en-US" sz="2400" u="sng" dirty="0">
              <a:solidFill>
                <a:srgbClr val="996633"/>
              </a:solidFill>
              <a:latin typeface="Abadi MT Condensed Extra Bold"/>
              <a:cs typeface="Abadi MT Condensed Extra Bold"/>
            </a:endParaRPr>
          </a:p>
        </p:txBody>
      </p:sp>
      <p:sp>
        <p:nvSpPr>
          <p:cNvPr id="4" name="TextBox 3"/>
          <p:cNvSpPr txBox="1"/>
          <p:nvPr/>
        </p:nvSpPr>
        <p:spPr>
          <a:xfrm>
            <a:off x="365975" y="796378"/>
            <a:ext cx="8482016" cy="5847754"/>
          </a:xfrm>
          <a:prstGeom prst="rect">
            <a:avLst/>
          </a:prstGeom>
          <a:noFill/>
        </p:spPr>
        <p:txBody>
          <a:bodyPr wrap="square" rtlCol="0">
            <a:spAutoFit/>
          </a:bodyPr>
          <a:lstStyle/>
          <a:p>
            <a:pPr marL="342900" indent="-342900">
              <a:buFont typeface="Arial"/>
              <a:buChar char="•"/>
            </a:pPr>
            <a:r>
              <a:rPr lang="en-US" sz="2200" dirty="0" smtClean="0">
                <a:solidFill>
                  <a:srgbClr val="996633"/>
                </a:solidFill>
                <a:latin typeface="Abadi MT Condensed Extra Bold"/>
                <a:cs typeface="Abadi MT Condensed Extra Bold"/>
              </a:rPr>
              <a:t>The fire spread </a:t>
            </a:r>
            <a:r>
              <a:rPr lang="en-US" sz="2200" dirty="0" err="1" smtClean="0">
                <a:solidFill>
                  <a:srgbClr val="996633"/>
                </a:solidFill>
                <a:latin typeface="Abadi MT Condensed Extra Bold"/>
                <a:cs typeface="Abadi MT Condensed Extra Bold"/>
              </a:rPr>
              <a:t>quicly</a:t>
            </a:r>
            <a:r>
              <a:rPr lang="en-US" sz="2200" dirty="0" smtClean="0">
                <a:solidFill>
                  <a:srgbClr val="996633"/>
                </a:solidFill>
                <a:latin typeface="Abadi MT Condensed Extra Bold"/>
                <a:cs typeface="Abadi MT Condensed Extra Bold"/>
              </a:rPr>
              <a:t>-consuming the ship in less than a minute-that survival was largely a matter of where one happened to be located when the fire broke out. </a:t>
            </a:r>
          </a:p>
          <a:p>
            <a:pPr marL="342900" indent="-342900">
              <a:buFont typeface="Arial"/>
              <a:buChar char="•"/>
            </a:pPr>
            <a:r>
              <a:rPr lang="en-US" sz="2200" dirty="0" smtClean="0">
                <a:solidFill>
                  <a:srgbClr val="996633"/>
                </a:solidFill>
                <a:latin typeface="Abadi MT Condensed Extra Bold"/>
                <a:cs typeface="Abadi MT Condensed Extra Bold"/>
              </a:rPr>
              <a:t>Passengers </a:t>
            </a:r>
            <a:r>
              <a:rPr lang="en-US" sz="2200" dirty="0">
                <a:solidFill>
                  <a:srgbClr val="996633"/>
                </a:solidFill>
                <a:latin typeface="Abadi MT Condensed Extra Bold"/>
                <a:cs typeface="Abadi MT Condensed Extra Bold"/>
              </a:rPr>
              <a:t>and crew members began jumping out the promenade windows to escape the burning ship, and most of the passengers and all of the crew who were in the public rooms on A Deck at the time of the fire — close to the promenade windows — did survive.  </a:t>
            </a:r>
            <a:endParaRPr lang="en-US" sz="2200" dirty="0" smtClean="0">
              <a:solidFill>
                <a:srgbClr val="996633"/>
              </a:solidFill>
              <a:latin typeface="Abadi MT Condensed Extra Bold"/>
              <a:cs typeface="Abadi MT Condensed Extra Bold"/>
            </a:endParaRPr>
          </a:p>
          <a:p>
            <a:pPr marL="342900" indent="-342900">
              <a:buFont typeface="Arial"/>
              <a:buChar char="•"/>
            </a:pPr>
            <a:r>
              <a:rPr lang="en-US" sz="2200" dirty="0" smtClean="0">
                <a:solidFill>
                  <a:srgbClr val="996633"/>
                </a:solidFill>
                <a:latin typeface="Abadi MT Condensed Extra Bold"/>
                <a:cs typeface="Abadi MT Condensed Extra Bold"/>
              </a:rPr>
              <a:t>Those </a:t>
            </a:r>
            <a:r>
              <a:rPr lang="en-US" sz="2200" dirty="0">
                <a:solidFill>
                  <a:srgbClr val="996633"/>
                </a:solidFill>
                <a:latin typeface="Abadi MT Condensed Extra Bold"/>
                <a:cs typeface="Abadi MT Condensed Extra Bold"/>
              </a:rPr>
              <a:t>who were deeper inside the ship, in the passenger cabins at the center of the decks or the crew spaces along the keel, generally died in the fire</a:t>
            </a:r>
            <a:r>
              <a:rPr lang="en-US" sz="2200" dirty="0" smtClean="0">
                <a:solidFill>
                  <a:srgbClr val="996633"/>
                </a:solidFill>
                <a:latin typeface="Abadi MT Condensed Extra Bold"/>
                <a:cs typeface="Abadi MT Condensed Extra Bold"/>
              </a:rPr>
              <a:t>.</a:t>
            </a:r>
            <a:r>
              <a:rPr lang="en-US" sz="2200" dirty="0">
                <a:solidFill>
                  <a:srgbClr val="996633"/>
                </a:solidFill>
                <a:latin typeface="Abadi MT Condensed Extra Bold"/>
                <a:cs typeface="Abadi MT Condensed Extra Bold"/>
              </a:rPr>
              <a:t> </a:t>
            </a:r>
            <a:endParaRPr lang="en-US" sz="2200" dirty="0" smtClean="0">
              <a:solidFill>
                <a:srgbClr val="996633"/>
              </a:solidFill>
              <a:latin typeface="Abadi MT Condensed Extra Bold"/>
              <a:cs typeface="Abadi MT Condensed Extra Bold"/>
            </a:endParaRPr>
          </a:p>
          <a:p>
            <a:pPr marL="342900" indent="-342900">
              <a:buFont typeface="Arial"/>
              <a:buChar char="•"/>
            </a:pPr>
            <a:r>
              <a:rPr lang="en-US" sz="2200" dirty="0" smtClean="0">
                <a:solidFill>
                  <a:srgbClr val="996633"/>
                </a:solidFill>
                <a:latin typeface="Abadi MT Condensed Extra Bold"/>
                <a:cs typeface="Abadi MT Condensed Extra Bold"/>
              </a:rPr>
              <a:t>Given </a:t>
            </a:r>
            <a:r>
              <a:rPr lang="en-US" sz="2200" dirty="0">
                <a:solidFill>
                  <a:srgbClr val="996633"/>
                </a:solidFill>
                <a:latin typeface="Abadi MT Condensed Extra Bold"/>
                <a:cs typeface="Abadi MT Condensed Extra Bold"/>
              </a:rPr>
              <a:t>the speed with which Hindenburg burned, survival for the crew was also largely a matter of luck</a:t>
            </a:r>
            <a:r>
              <a:rPr lang="en-US" sz="2200" dirty="0" smtClean="0">
                <a:solidFill>
                  <a:srgbClr val="996633"/>
                </a:solidFill>
                <a:latin typeface="Abadi MT Condensed Extra Bold"/>
                <a:cs typeface="Abadi MT Condensed Extra Bold"/>
              </a:rPr>
              <a:t>.</a:t>
            </a:r>
          </a:p>
          <a:p>
            <a:pPr marL="342900" indent="-342900">
              <a:buFont typeface="Arial"/>
              <a:buChar char="•"/>
            </a:pPr>
            <a:r>
              <a:rPr lang="en-US" sz="2200" dirty="0">
                <a:solidFill>
                  <a:srgbClr val="996633"/>
                </a:solidFill>
                <a:latin typeface="Abadi MT Condensed Extra Bold"/>
                <a:cs typeface="Abadi MT Condensed Extra Bold"/>
              </a:rPr>
              <a:t>Hindenburg left Frankfurt with 97 souls onboard; 62 survived the crash at Lakehurst, although many suffered serious injuries.  Thirteen of the </a:t>
            </a:r>
            <a:r>
              <a:rPr lang="en-US" sz="2200" dirty="0" smtClean="0">
                <a:solidFill>
                  <a:srgbClr val="996633"/>
                </a:solidFill>
                <a:latin typeface="Abadi MT Condensed Extra Bold"/>
                <a:cs typeface="Abadi MT Condensed Extra Bold"/>
              </a:rPr>
              <a:t>36 passengers, and twenty-two of the 61 crew, </a:t>
            </a:r>
            <a:r>
              <a:rPr lang="en-US" sz="2200" dirty="0">
                <a:solidFill>
                  <a:srgbClr val="996633"/>
                </a:solidFill>
                <a:latin typeface="Abadi MT Condensed Extra Bold"/>
                <a:cs typeface="Abadi MT Condensed Extra Bold"/>
              </a:rPr>
              <a:t>died as a result of the crash, along with one member of the civilian landing party (Allen </a:t>
            </a:r>
            <a:r>
              <a:rPr lang="en-US" sz="2200" dirty="0" err="1">
                <a:solidFill>
                  <a:srgbClr val="996633"/>
                </a:solidFill>
                <a:latin typeface="Abadi MT Condensed Extra Bold"/>
                <a:cs typeface="Abadi MT Condensed Extra Bold"/>
              </a:rPr>
              <a:t>Hagaman</a:t>
            </a:r>
            <a:r>
              <a:rPr lang="en-US" sz="2200" dirty="0">
                <a:solidFill>
                  <a:srgbClr val="996633"/>
                </a:solidFill>
                <a:latin typeface="Abadi MT Condensed Extra Bold"/>
                <a:cs typeface="Abadi MT Condensed Extra Bold"/>
              </a:rPr>
              <a:t>).</a:t>
            </a:r>
            <a:endParaRPr lang="en-US" sz="22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171857635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ndenburg flyin.jpg"/>
          <p:cNvPicPr>
            <a:picLocks noChangeAspect="1"/>
          </p:cNvPicPr>
          <p:nvPr/>
        </p:nvPicPr>
        <p:blipFill>
          <a:blip r:embed="rId2">
            <a:alphaModFix amt="48000"/>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3" name="TextBox 2"/>
          <p:cNvSpPr txBox="1"/>
          <p:nvPr/>
        </p:nvSpPr>
        <p:spPr>
          <a:xfrm>
            <a:off x="0" y="33381"/>
            <a:ext cx="2267267"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Historic Coverage</a:t>
            </a:r>
            <a:endParaRPr lang="en-US" sz="2400" u="sng" dirty="0">
              <a:solidFill>
                <a:srgbClr val="996633"/>
              </a:solidFill>
              <a:latin typeface="Abadi MT Condensed Extra Bold"/>
              <a:cs typeface="Abadi MT Condensed Extra Bold"/>
            </a:endParaRPr>
          </a:p>
        </p:txBody>
      </p:sp>
      <p:sp>
        <p:nvSpPr>
          <p:cNvPr id="2" name="TextBox 1"/>
          <p:cNvSpPr txBox="1"/>
          <p:nvPr/>
        </p:nvSpPr>
        <p:spPr>
          <a:xfrm>
            <a:off x="0" y="495046"/>
            <a:ext cx="9144000" cy="3724097"/>
          </a:xfrm>
          <a:prstGeom prst="rect">
            <a:avLst/>
          </a:prstGeom>
          <a:noFill/>
        </p:spPr>
        <p:txBody>
          <a:bodyPr wrap="square" rtlCol="0">
            <a:spAutoFit/>
          </a:bodyPr>
          <a:lstStyle/>
          <a:p>
            <a:r>
              <a:rPr lang="en-US" sz="2200" dirty="0" smtClean="0">
                <a:solidFill>
                  <a:srgbClr val="996633"/>
                </a:solidFill>
                <a:latin typeface="Abadi MT Condensed Extra Bold"/>
                <a:cs typeface="Abadi MT Condensed Extra Bold"/>
              </a:rPr>
              <a:t>The disaster is well recorded because of the significant extent of newsreel coverage and photographs, as well as Herbert Morrison’s live </a:t>
            </a:r>
            <a:r>
              <a:rPr lang="en-US" sz="2200" dirty="0" err="1" smtClean="0">
                <a:solidFill>
                  <a:srgbClr val="996633"/>
                </a:solidFill>
                <a:latin typeface="Abadi MT Condensed Extra Bold"/>
                <a:cs typeface="Abadi MT Condensed Extra Bold"/>
              </a:rPr>
              <a:t>converage</a:t>
            </a:r>
            <a:r>
              <a:rPr lang="en-US" sz="2200" dirty="0" smtClean="0">
                <a:solidFill>
                  <a:srgbClr val="996633"/>
                </a:solidFill>
                <a:latin typeface="Abadi MT Condensed Extra Bold"/>
                <a:cs typeface="Abadi MT Condensed Extra Bold"/>
              </a:rPr>
              <a:t> on-the-scene. </a:t>
            </a:r>
            <a:r>
              <a:rPr lang="en-US" sz="2400" dirty="0">
                <a:solidFill>
                  <a:srgbClr val="996633"/>
                </a:solidFill>
                <a:latin typeface="Abadi MT Condensed Extra Bold"/>
                <a:cs typeface="Abadi MT Condensed Extra Bold"/>
              </a:rPr>
              <a:t>Morrison's broadcast remains one of the most famous in history. His plaintive words, "Oh, the humanity!" resonate with the impact of the disaster, and have been widely used in popular culture. </a:t>
            </a:r>
            <a:endParaRPr lang="en-US" sz="2400" dirty="0" smtClean="0">
              <a:solidFill>
                <a:srgbClr val="996633"/>
              </a:solidFill>
              <a:latin typeface="Abadi MT Condensed Extra Bold"/>
              <a:cs typeface="Abadi MT Condensed Extra Bold"/>
            </a:endParaRPr>
          </a:p>
          <a:p>
            <a:endParaRPr lang="en-US" sz="2400" dirty="0">
              <a:solidFill>
                <a:srgbClr val="996633"/>
              </a:solidFill>
              <a:latin typeface="Abadi MT Condensed Extra Bold"/>
              <a:cs typeface="Abadi MT Condensed Extra Bold"/>
            </a:endParaRPr>
          </a:p>
          <a:p>
            <a:r>
              <a:rPr lang="en-US" sz="2400" dirty="0" smtClean="0">
                <a:solidFill>
                  <a:srgbClr val="996633"/>
                </a:solidFill>
                <a:latin typeface="Abadi MT Condensed Extra Bold"/>
                <a:cs typeface="Abadi MT Condensed Extra Bold"/>
              </a:rPr>
              <a:t>There is still not an exact cause of this disaster. There are many hypothesis and this is one of the many reasons why this is such an historical event. After this disaster, air ships became non-existent. The people could not forget what had happened. </a:t>
            </a:r>
            <a:endParaRPr lang="en-US" sz="2200" dirty="0">
              <a:solidFill>
                <a:srgbClr val="996633"/>
              </a:solidFill>
              <a:latin typeface="Abadi MT Condensed Extra Bold"/>
              <a:cs typeface="Abadi MT Condensed Extra Bold"/>
            </a:endParaRPr>
          </a:p>
        </p:txBody>
      </p:sp>
      <p:pic>
        <p:nvPicPr>
          <p:cNvPr id="5" name="Picture 4" descr="images-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67200"/>
            <a:ext cx="3136900" cy="2590800"/>
          </a:xfrm>
          <a:prstGeom prst="rect">
            <a:avLst/>
          </a:prstGeom>
        </p:spPr>
      </p:pic>
      <p:pic>
        <p:nvPicPr>
          <p:cNvPr id="6" name="Picture 5" descr="images.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8800" y="4267200"/>
            <a:ext cx="3505200" cy="2590800"/>
          </a:xfrm>
          <a:prstGeom prst="rect">
            <a:avLst/>
          </a:prstGeom>
        </p:spPr>
      </p:pic>
      <p:pic>
        <p:nvPicPr>
          <p:cNvPr id="7" name="Picture 6" descr="images-2.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36900" y="4219143"/>
            <a:ext cx="2413000" cy="2564732"/>
          </a:xfrm>
          <a:prstGeom prst="rect">
            <a:avLst/>
          </a:prstGeom>
        </p:spPr>
      </p:pic>
    </p:spTree>
    <p:extLst>
      <p:ext uri="{BB962C8B-B14F-4D97-AF65-F5344CB8AC3E}">
        <p14:creationId xmlns:p14="http://schemas.microsoft.com/office/powerpoint/2010/main" val="61351581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hindenburg0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222197"/>
            <a:ext cx="4370071" cy="2502307"/>
          </a:xfrm>
          <a:prstGeom prst="rect">
            <a:avLst/>
          </a:prstGeom>
        </p:spPr>
      </p:pic>
      <p:pic>
        <p:nvPicPr>
          <p:cNvPr id="7" name="Picture 6" descr="Hindenburg flyin.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4724504"/>
            <a:ext cx="4370072" cy="2133495"/>
          </a:xfrm>
          <a:prstGeom prst="rect">
            <a:avLst/>
          </a:prstGeom>
        </p:spPr>
      </p:pic>
      <p:pic>
        <p:nvPicPr>
          <p:cNvPr id="8" name="Picture 7" descr="inside.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0070" y="0"/>
            <a:ext cx="4773930" cy="2401824"/>
          </a:xfrm>
          <a:prstGeom prst="rect">
            <a:avLst/>
          </a:prstGeom>
        </p:spPr>
      </p:pic>
      <p:pic>
        <p:nvPicPr>
          <p:cNvPr id="9" name="Picture 8" descr="final.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70071" y="2401825"/>
            <a:ext cx="4773929" cy="4456174"/>
          </a:xfrm>
          <a:prstGeom prst="rect">
            <a:avLst/>
          </a:prstGeom>
        </p:spPr>
      </p:pic>
      <p:pic>
        <p:nvPicPr>
          <p:cNvPr id="5" name="Picture 4" descr="construction.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 y="-1"/>
            <a:ext cx="4370072" cy="2745068"/>
          </a:xfrm>
          <a:prstGeom prst="rect">
            <a:avLst/>
          </a:prstGeom>
        </p:spPr>
      </p:pic>
      <p:sp>
        <p:nvSpPr>
          <p:cNvPr id="10" name="TextBox 9"/>
          <p:cNvSpPr txBox="1"/>
          <p:nvPr/>
        </p:nvSpPr>
        <p:spPr>
          <a:xfrm>
            <a:off x="2413337" y="-9168"/>
            <a:ext cx="3353202" cy="646331"/>
          </a:xfrm>
          <a:prstGeom prst="rect">
            <a:avLst/>
          </a:prstGeom>
          <a:noFill/>
        </p:spPr>
        <p:txBody>
          <a:bodyPr wrap="none" rtlCol="0">
            <a:spAutoFit/>
          </a:bodyPr>
          <a:lstStyle/>
          <a:p>
            <a:r>
              <a:rPr lang="en-US" sz="3600" b="1" u="sng" dirty="0" smtClean="0">
                <a:solidFill>
                  <a:srgbClr val="FFFF00"/>
                </a:solidFill>
                <a:latin typeface="Abadi MT Condensed Light"/>
                <a:cs typeface="Abadi MT Condensed Light"/>
              </a:rPr>
              <a:t>Hindenburg Timeline</a:t>
            </a:r>
            <a:endParaRPr lang="en-US" sz="3600" b="1" u="sng" dirty="0">
              <a:solidFill>
                <a:srgbClr val="FFFF00"/>
              </a:solidFill>
              <a:latin typeface="Abadi MT Condensed Light"/>
              <a:cs typeface="Abadi MT Condensed Light"/>
            </a:endParaRPr>
          </a:p>
        </p:txBody>
      </p:sp>
      <p:sp>
        <p:nvSpPr>
          <p:cNvPr id="12" name="Rectangle 11"/>
          <p:cNvSpPr/>
          <p:nvPr/>
        </p:nvSpPr>
        <p:spPr>
          <a:xfrm>
            <a:off x="0" y="1914070"/>
            <a:ext cx="4089938" cy="830997"/>
          </a:xfrm>
          <a:prstGeom prst="rect">
            <a:avLst/>
          </a:prstGeom>
        </p:spPr>
        <p:txBody>
          <a:bodyPr wrap="square">
            <a:spAutoFit/>
          </a:bodyPr>
          <a:lstStyle/>
          <a:p>
            <a:pPr marL="342900" lvl="0" indent="-342900">
              <a:buFont typeface="Arial"/>
              <a:buChar char="•"/>
            </a:pPr>
            <a:r>
              <a:rPr lang="en-US" sz="2400" dirty="0">
                <a:solidFill>
                  <a:srgbClr val="FFFF00"/>
                </a:solidFill>
                <a:latin typeface="Abadi MT Condensed Light"/>
                <a:cs typeface="Abadi MT Condensed Light"/>
              </a:rPr>
              <a:t>The Hindenburg is constructed </a:t>
            </a:r>
            <a:r>
              <a:rPr lang="en-US" sz="2400" dirty="0" smtClean="0">
                <a:solidFill>
                  <a:srgbClr val="FFFF00"/>
                </a:solidFill>
                <a:latin typeface="Abadi MT Condensed Light"/>
                <a:cs typeface="Abadi MT Condensed Light"/>
              </a:rPr>
              <a:t>from 1931 </a:t>
            </a:r>
            <a:r>
              <a:rPr lang="en-US" sz="2400" dirty="0">
                <a:solidFill>
                  <a:srgbClr val="FFFF00"/>
                </a:solidFill>
                <a:latin typeface="Abadi MT Condensed Light"/>
                <a:cs typeface="Abadi MT Condensed Light"/>
              </a:rPr>
              <a:t>to 1936.  </a:t>
            </a:r>
          </a:p>
        </p:txBody>
      </p:sp>
      <p:sp>
        <p:nvSpPr>
          <p:cNvPr id="13" name="TextBox 12"/>
          <p:cNvSpPr txBox="1"/>
          <p:nvPr/>
        </p:nvSpPr>
        <p:spPr>
          <a:xfrm>
            <a:off x="0" y="3898005"/>
            <a:ext cx="4370072" cy="1107996"/>
          </a:xfrm>
          <a:prstGeom prst="rect">
            <a:avLst/>
          </a:prstGeom>
          <a:noFill/>
        </p:spPr>
        <p:txBody>
          <a:bodyPr wrap="square" rtlCol="0">
            <a:spAutoFit/>
          </a:bodyPr>
          <a:lstStyle/>
          <a:p>
            <a:pPr marL="285750" lvl="0" indent="-285750">
              <a:buFont typeface="Arial"/>
              <a:buChar char="•"/>
            </a:pPr>
            <a:r>
              <a:rPr lang="en-US" sz="2400" dirty="0">
                <a:solidFill>
                  <a:srgbClr val="FFFF00"/>
                </a:solidFill>
                <a:latin typeface="Abadi MT Condensed Light"/>
                <a:cs typeface="Abadi MT Condensed Light"/>
              </a:rPr>
              <a:t>The Hindenburg's first flight is on March 4</a:t>
            </a:r>
            <a:r>
              <a:rPr lang="en-US" sz="2400" dirty="0" smtClean="0">
                <a:solidFill>
                  <a:srgbClr val="FFFF00"/>
                </a:solidFill>
                <a:latin typeface="Abadi MT Condensed Light"/>
                <a:cs typeface="Abadi MT Condensed Light"/>
              </a:rPr>
              <a:t>, </a:t>
            </a:r>
            <a:r>
              <a:rPr lang="en-US" sz="2400" dirty="0">
                <a:solidFill>
                  <a:srgbClr val="FFFF00"/>
                </a:solidFill>
                <a:latin typeface="Abadi MT Condensed Light"/>
                <a:cs typeface="Abadi MT Condensed Light"/>
              </a:rPr>
              <a:t>1936</a:t>
            </a:r>
          </a:p>
          <a:p>
            <a:endParaRPr lang="en-US" dirty="0"/>
          </a:p>
        </p:txBody>
      </p:sp>
      <p:sp>
        <p:nvSpPr>
          <p:cNvPr id="14" name="TextBox 13"/>
          <p:cNvSpPr txBox="1"/>
          <p:nvPr/>
        </p:nvSpPr>
        <p:spPr>
          <a:xfrm>
            <a:off x="317485" y="5919635"/>
            <a:ext cx="4052586" cy="1200329"/>
          </a:xfrm>
          <a:prstGeom prst="rect">
            <a:avLst/>
          </a:prstGeom>
          <a:noFill/>
        </p:spPr>
        <p:txBody>
          <a:bodyPr wrap="square" rtlCol="0">
            <a:spAutoFit/>
          </a:bodyPr>
          <a:lstStyle/>
          <a:p>
            <a:pPr marL="285750" lvl="0" indent="-285750">
              <a:buFont typeface="Arial"/>
              <a:buChar char="•"/>
            </a:pPr>
            <a:r>
              <a:rPr lang="en-US" dirty="0">
                <a:solidFill>
                  <a:srgbClr val="FFFF00"/>
                </a:solidFill>
                <a:latin typeface="Abadi MT Condensed Light"/>
                <a:cs typeface="Abadi MT Condensed Light"/>
              </a:rPr>
              <a:t>Hindenburg made 17 round trips across the Atlantic Ocean in 1936, with 10 trips to the U.S. and 7</a:t>
            </a:r>
            <a:r>
              <a:rPr lang="en-US" dirty="0" smtClean="0">
                <a:solidFill>
                  <a:srgbClr val="FFFF00"/>
                </a:solidFill>
                <a:latin typeface="Abadi MT Condensed Light"/>
                <a:cs typeface="Abadi MT Condensed Light"/>
              </a:rPr>
              <a:t> </a:t>
            </a:r>
            <a:r>
              <a:rPr lang="en-US" dirty="0">
                <a:solidFill>
                  <a:srgbClr val="FFFF00"/>
                </a:solidFill>
                <a:latin typeface="Abadi MT Condensed Light"/>
                <a:cs typeface="Abadi MT Condensed Light"/>
              </a:rPr>
              <a:t>to Brazil.</a:t>
            </a:r>
          </a:p>
          <a:p>
            <a:endParaRPr lang="en-US" dirty="0"/>
          </a:p>
        </p:txBody>
      </p:sp>
      <p:sp>
        <p:nvSpPr>
          <p:cNvPr id="15" name="TextBox 14"/>
          <p:cNvSpPr txBox="1"/>
          <p:nvPr/>
        </p:nvSpPr>
        <p:spPr>
          <a:xfrm>
            <a:off x="4370072" y="974300"/>
            <a:ext cx="4142154" cy="1754327"/>
          </a:xfrm>
          <a:prstGeom prst="rect">
            <a:avLst/>
          </a:prstGeom>
          <a:noFill/>
        </p:spPr>
        <p:txBody>
          <a:bodyPr wrap="square" rtlCol="0">
            <a:spAutoFit/>
          </a:bodyPr>
          <a:lstStyle/>
          <a:p>
            <a:pPr marL="285750" lvl="0" indent="-285750">
              <a:buFont typeface="Arial"/>
              <a:buChar char="•"/>
            </a:pPr>
            <a:r>
              <a:rPr lang="en-US" dirty="0">
                <a:solidFill>
                  <a:srgbClr val="FFFF00"/>
                </a:solidFill>
                <a:latin typeface="Abadi MT Condensed Light"/>
                <a:cs typeface="Abadi MT Condensed Light"/>
              </a:rPr>
              <a:t>Over the winter of 1936–37, several changes were made including adding 10 passenger cabins, nine with two beds and one with four beds, and increasing the total passenger capacity to 72.</a:t>
            </a:r>
          </a:p>
          <a:p>
            <a:endParaRPr lang="en-US" dirty="0"/>
          </a:p>
        </p:txBody>
      </p:sp>
      <p:sp>
        <p:nvSpPr>
          <p:cNvPr id="16" name="TextBox 15"/>
          <p:cNvSpPr txBox="1"/>
          <p:nvPr/>
        </p:nvSpPr>
        <p:spPr>
          <a:xfrm>
            <a:off x="4819457" y="3016344"/>
            <a:ext cx="3692769" cy="3970318"/>
          </a:xfrm>
          <a:prstGeom prst="rect">
            <a:avLst/>
          </a:prstGeom>
          <a:noFill/>
        </p:spPr>
        <p:txBody>
          <a:bodyPr wrap="square" rtlCol="0">
            <a:spAutoFit/>
          </a:bodyPr>
          <a:lstStyle/>
          <a:p>
            <a:pPr marL="285750" lvl="0" indent="-285750">
              <a:buFont typeface="Arial"/>
              <a:buChar char="•"/>
            </a:pPr>
            <a:r>
              <a:rPr lang="en-US" dirty="0">
                <a:solidFill>
                  <a:srgbClr val="FFFF00"/>
                </a:solidFill>
              </a:rPr>
              <a:t>Around 7:00 p.m. on May 6,1937 at an altitude of 650 </a:t>
            </a:r>
            <a:r>
              <a:rPr lang="en-US" dirty="0" smtClean="0">
                <a:solidFill>
                  <a:srgbClr val="FFFF00"/>
                </a:solidFill>
              </a:rPr>
              <a:t>feet</a:t>
            </a:r>
            <a:r>
              <a:rPr lang="en-US" dirty="0">
                <a:solidFill>
                  <a:srgbClr val="FFFF00"/>
                </a:solidFill>
              </a:rPr>
              <a:t> the Hindenburg approached Lakehurst Naval Station in New Jersey. Twenty-five minutes later, the airship caught fire and crashed, completely burning in only 37 seconds. Of the 97 people on board, 13 passengers and 22 crew members died. One member of the ground crew was also killed, making a total of 36 lives lost in the disaster.</a:t>
            </a:r>
          </a:p>
          <a:p>
            <a:endParaRPr lang="en-US" dirty="0"/>
          </a:p>
        </p:txBody>
      </p:sp>
    </p:spTree>
    <p:extLst>
      <p:ext uri="{BB962C8B-B14F-4D97-AF65-F5344CB8AC3E}">
        <p14:creationId xmlns:p14="http://schemas.microsoft.com/office/powerpoint/2010/main" val="35133105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reckage.jpg"/>
          <p:cNvPicPr>
            <a:picLocks noChangeAspect="1"/>
          </p:cNvPicPr>
          <p:nvPr/>
        </p:nvPicPr>
        <p:blipFill>
          <a:blip r:embed="rId2">
            <a:alphaModFix amt="51000"/>
            <a:extLst>
              <a:ext uri="{28A0092B-C50C-407E-A947-70E740481C1C}">
                <a14:useLocalDpi xmlns:a14="http://schemas.microsoft.com/office/drawing/2010/main" val="0"/>
              </a:ext>
            </a:extLst>
          </a:blip>
          <a:stretch>
            <a:fillRect/>
          </a:stretch>
        </p:blipFill>
        <p:spPr>
          <a:xfrm>
            <a:off x="-1" y="-1"/>
            <a:ext cx="9144001" cy="6858001"/>
          </a:xfrm>
          <a:prstGeom prst="rect">
            <a:avLst/>
          </a:prstGeom>
        </p:spPr>
      </p:pic>
      <p:sp>
        <p:nvSpPr>
          <p:cNvPr id="3" name="TextBox 2"/>
          <p:cNvSpPr txBox="1"/>
          <p:nvPr/>
        </p:nvSpPr>
        <p:spPr>
          <a:xfrm>
            <a:off x="0" y="0"/>
            <a:ext cx="2303385" cy="707886"/>
          </a:xfrm>
          <a:prstGeom prst="rect">
            <a:avLst/>
          </a:prstGeom>
          <a:noFill/>
        </p:spPr>
        <p:txBody>
          <a:bodyPr wrap="none" rtlCol="0">
            <a:spAutoFit/>
          </a:bodyPr>
          <a:lstStyle/>
          <a:p>
            <a:r>
              <a:rPr lang="en-US" sz="4000" u="sng" dirty="0" smtClean="0">
                <a:solidFill>
                  <a:srgbClr val="996633"/>
                </a:solidFill>
                <a:latin typeface="Abadi MT Condensed Extra Bold"/>
                <a:cs typeface="Abadi MT Condensed Extra Bold"/>
              </a:rPr>
              <a:t>Work Cited</a:t>
            </a:r>
            <a:endParaRPr lang="en-US" sz="4000" u="sng" dirty="0">
              <a:solidFill>
                <a:srgbClr val="996633"/>
              </a:solidFill>
              <a:latin typeface="Abadi MT Condensed Extra Bold"/>
              <a:cs typeface="Abadi MT Condensed Extra Bold"/>
            </a:endParaRPr>
          </a:p>
        </p:txBody>
      </p:sp>
      <p:sp>
        <p:nvSpPr>
          <p:cNvPr id="5" name="TextBox 4"/>
          <p:cNvSpPr txBox="1"/>
          <p:nvPr/>
        </p:nvSpPr>
        <p:spPr>
          <a:xfrm>
            <a:off x="796534" y="1442090"/>
            <a:ext cx="8236312" cy="2031325"/>
          </a:xfrm>
          <a:prstGeom prst="rect">
            <a:avLst/>
          </a:prstGeom>
          <a:noFill/>
        </p:spPr>
        <p:txBody>
          <a:bodyPr wrap="none" rtlCol="0">
            <a:spAutoFit/>
          </a:bodyPr>
          <a:lstStyle/>
          <a:p>
            <a:r>
              <a:rPr lang="en-US" dirty="0">
                <a:solidFill>
                  <a:srgbClr val="996633"/>
                </a:solidFill>
                <a:latin typeface="Abadi MT Condensed Extra Bold"/>
                <a:cs typeface="Abadi MT Condensed Extra Bold"/>
              </a:rPr>
              <a:t>"Hindenburg Disaster." </a:t>
            </a:r>
            <a:r>
              <a:rPr lang="en-US" i="1" dirty="0">
                <a:solidFill>
                  <a:srgbClr val="996633"/>
                </a:solidFill>
                <a:latin typeface="Abadi MT Condensed Extra Bold"/>
                <a:cs typeface="Abadi MT Condensed Extra Bold"/>
              </a:rPr>
              <a:t>20th Century History</a:t>
            </a:r>
            <a:r>
              <a:rPr lang="en-US" dirty="0">
                <a:solidFill>
                  <a:srgbClr val="996633"/>
                </a:solidFill>
                <a:latin typeface="Abadi MT Condensed Extra Bold"/>
                <a:cs typeface="Abadi MT Condensed Extra Bold"/>
              </a:rPr>
              <a:t>. Web. 11 Dec. 2011</a:t>
            </a:r>
            <a:r>
              <a:rPr lang="en-US" dirty="0" smtClean="0">
                <a:solidFill>
                  <a:srgbClr val="996633"/>
                </a:solidFill>
                <a:latin typeface="Abadi MT Condensed Extra Bold"/>
                <a:cs typeface="Abadi MT Condensed Extra Bold"/>
              </a:rPr>
              <a:t>.</a:t>
            </a:r>
          </a:p>
          <a:p>
            <a:r>
              <a:rPr lang="en-US" dirty="0">
                <a:solidFill>
                  <a:srgbClr val="996633"/>
                </a:solidFill>
                <a:latin typeface="Abadi MT Condensed Extra Bold"/>
                <a:cs typeface="Abadi MT Condensed Extra Bold"/>
              </a:rPr>
              <a:t>	</a:t>
            </a:r>
            <a:r>
              <a:rPr lang="en-US" dirty="0" smtClean="0">
                <a:solidFill>
                  <a:srgbClr val="996633"/>
                </a:solidFill>
                <a:latin typeface="Abadi MT Condensed Extra Bold"/>
                <a:cs typeface="Abadi MT Condensed Extra Bold"/>
              </a:rPr>
              <a:t> </a:t>
            </a:r>
            <a:r>
              <a:rPr lang="en-US" dirty="0">
                <a:solidFill>
                  <a:srgbClr val="996633"/>
                </a:solidFill>
                <a:latin typeface="Abadi MT Condensed Extra Bold"/>
                <a:cs typeface="Abadi MT Condensed Extra Bold"/>
              </a:rPr>
              <a:t>&lt;http://history1900s.about.com/</a:t>
            </a:r>
            <a:r>
              <a:rPr lang="en-US" dirty="0" err="1">
                <a:solidFill>
                  <a:srgbClr val="996633"/>
                </a:solidFill>
                <a:latin typeface="Abadi MT Condensed Extra Bold"/>
                <a:cs typeface="Abadi MT Condensed Extra Bold"/>
              </a:rPr>
              <a:t>cs</a:t>
            </a:r>
            <a:r>
              <a:rPr lang="en-US" dirty="0">
                <a:solidFill>
                  <a:srgbClr val="996633"/>
                </a:solidFill>
                <a:latin typeface="Abadi MT Condensed Extra Bold"/>
                <a:cs typeface="Abadi MT Condensed Extra Bold"/>
              </a:rPr>
              <a:t>/disasters/a/</a:t>
            </a:r>
            <a:r>
              <a:rPr lang="en-US" dirty="0" err="1">
                <a:solidFill>
                  <a:srgbClr val="996633"/>
                </a:solidFill>
                <a:latin typeface="Abadi MT Condensed Extra Bold"/>
                <a:cs typeface="Abadi MT Condensed Extra Bold"/>
              </a:rPr>
              <a:t>hindenburgcrash.htm</a:t>
            </a:r>
            <a:r>
              <a:rPr lang="en-US" dirty="0">
                <a:solidFill>
                  <a:srgbClr val="996633"/>
                </a:solidFill>
                <a:latin typeface="Abadi MT Condensed Extra Bold"/>
                <a:cs typeface="Abadi MT Condensed Extra Bold"/>
              </a:rPr>
              <a:t>&gt;</a:t>
            </a:r>
            <a:r>
              <a:rPr lang="en-US" dirty="0" smtClean="0">
                <a:solidFill>
                  <a:srgbClr val="996633"/>
                </a:solidFill>
                <a:latin typeface="Abadi MT Condensed Extra Bold"/>
                <a:cs typeface="Abadi MT Condensed Extra Bold"/>
              </a:rPr>
              <a:t>.</a:t>
            </a:r>
          </a:p>
          <a:p>
            <a:r>
              <a:rPr lang="en-US" dirty="0">
                <a:solidFill>
                  <a:srgbClr val="996633"/>
                </a:solidFill>
                <a:latin typeface="Abadi MT Condensed Extra Bold"/>
                <a:cs typeface="Abadi MT Condensed Extra Bold"/>
              </a:rPr>
              <a:t>"</a:t>
            </a:r>
            <a:r>
              <a:rPr lang="en-US" dirty="0" err="1">
                <a:solidFill>
                  <a:srgbClr val="996633"/>
                </a:solidFill>
                <a:latin typeface="Abadi MT Condensed Extra Bold"/>
                <a:cs typeface="Abadi MT Condensed Extra Bold"/>
              </a:rPr>
              <a:t>Vidicom</a:t>
            </a:r>
            <a:r>
              <a:rPr lang="en-US" dirty="0">
                <a:solidFill>
                  <a:srgbClr val="996633"/>
                </a:solidFill>
                <a:latin typeface="Abadi MT Condensed Extra Bold"/>
                <a:cs typeface="Abadi MT Condensed Extra Bold"/>
              </a:rPr>
              <a:t> : The Hindenburg Disaster - Titanic of the Sky." </a:t>
            </a:r>
            <a:r>
              <a:rPr lang="en-US" i="1" dirty="0" err="1">
                <a:solidFill>
                  <a:srgbClr val="996633"/>
                </a:solidFill>
                <a:latin typeface="Abadi MT Condensed Extra Bold"/>
                <a:cs typeface="Abadi MT Condensed Extra Bold"/>
              </a:rPr>
              <a:t>Vidicom</a:t>
            </a:r>
            <a:r>
              <a:rPr lang="en-US" i="1" dirty="0">
                <a:solidFill>
                  <a:srgbClr val="996633"/>
                </a:solidFill>
                <a:latin typeface="Abadi MT Condensed Extra Bold"/>
                <a:cs typeface="Abadi MT Condensed Extra Bold"/>
              </a:rPr>
              <a:t> Media Productions </a:t>
            </a:r>
            <a:r>
              <a:rPr lang="en-US" i="1" dirty="0" smtClean="0">
                <a:solidFill>
                  <a:srgbClr val="996633"/>
                </a:solidFill>
                <a:latin typeface="Abadi MT Condensed Extra Bold"/>
                <a:cs typeface="Abadi MT Condensed Extra Bold"/>
              </a:rPr>
              <a:t>:</a:t>
            </a:r>
          </a:p>
          <a:p>
            <a:r>
              <a:rPr lang="en-US" i="1" dirty="0" smtClean="0">
                <a:solidFill>
                  <a:srgbClr val="996633"/>
                </a:solidFill>
                <a:latin typeface="Abadi MT Condensed Extra Bold"/>
                <a:cs typeface="Abadi MT Condensed Extra Bold"/>
              </a:rPr>
              <a:t>	 </a:t>
            </a:r>
            <a:r>
              <a:rPr lang="en-US" i="1" dirty="0">
                <a:solidFill>
                  <a:srgbClr val="996633"/>
                </a:solidFill>
                <a:latin typeface="Abadi MT Condensed Extra Bold"/>
                <a:cs typeface="Abadi MT Condensed Extra Bold"/>
              </a:rPr>
              <a:t>Prime Time TV Documentaries</a:t>
            </a:r>
            <a:r>
              <a:rPr lang="en-US" dirty="0">
                <a:solidFill>
                  <a:srgbClr val="996633"/>
                </a:solidFill>
                <a:latin typeface="Abadi MT Condensed Extra Bold"/>
                <a:cs typeface="Abadi MT Condensed Extra Bold"/>
              </a:rPr>
              <a:t>. Web. 11 Dec. 2011</a:t>
            </a:r>
            <a:r>
              <a:rPr lang="en-US" dirty="0" smtClean="0">
                <a:solidFill>
                  <a:srgbClr val="996633"/>
                </a:solidFill>
                <a:latin typeface="Abadi MT Condensed Extra Bold"/>
                <a:cs typeface="Abadi MT Condensed Extra Bold"/>
              </a:rPr>
              <a:t>.</a:t>
            </a:r>
          </a:p>
          <a:p>
            <a:r>
              <a:rPr lang="en-US" dirty="0" smtClean="0">
                <a:solidFill>
                  <a:srgbClr val="996633"/>
                </a:solidFill>
                <a:latin typeface="Abadi MT Condensed Extra Bold"/>
                <a:cs typeface="Abadi MT Condensed Extra Bold"/>
              </a:rPr>
              <a:t>	 </a:t>
            </a:r>
            <a:r>
              <a:rPr lang="en-US" dirty="0">
                <a:solidFill>
                  <a:srgbClr val="996633"/>
                </a:solidFill>
                <a:latin typeface="Abadi MT Condensed Extra Bold"/>
                <a:cs typeface="Abadi MT Condensed Extra Bold"/>
              </a:rPr>
              <a:t>&lt;http://</a:t>
            </a:r>
            <a:r>
              <a:rPr lang="en-US" dirty="0" err="1">
                <a:solidFill>
                  <a:srgbClr val="996633"/>
                </a:solidFill>
                <a:latin typeface="Abadi MT Condensed Extra Bold"/>
                <a:cs typeface="Abadi MT Condensed Extra Bold"/>
              </a:rPr>
              <a:t>www.vidicom-tv.com</a:t>
            </a:r>
            <a:r>
              <a:rPr lang="en-US" dirty="0">
                <a:solidFill>
                  <a:srgbClr val="996633"/>
                </a:solidFill>
                <a:latin typeface="Abadi MT Condensed Extra Bold"/>
                <a:cs typeface="Abadi MT Condensed Extra Bold"/>
              </a:rPr>
              <a:t>/</a:t>
            </a:r>
            <a:r>
              <a:rPr lang="en-US" dirty="0" err="1">
                <a:solidFill>
                  <a:srgbClr val="996633"/>
                </a:solidFill>
                <a:latin typeface="Abadi MT Condensed Extra Bold"/>
                <a:cs typeface="Abadi MT Condensed Extra Bold"/>
              </a:rPr>
              <a:t>tohiburg.htm</a:t>
            </a:r>
            <a:r>
              <a:rPr lang="en-US" dirty="0">
                <a:solidFill>
                  <a:srgbClr val="996633"/>
                </a:solidFill>
                <a:latin typeface="Abadi MT Condensed Extra Bold"/>
                <a:cs typeface="Abadi MT Condensed Extra Bold"/>
              </a:rPr>
              <a:t>&gt;</a:t>
            </a:r>
            <a:r>
              <a:rPr lang="en-US" dirty="0" smtClean="0">
                <a:solidFill>
                  <a:srgbClr val="996633"/>
                </a:solidFill>
                <a:latin typeface="Abadi MT Condensed Extra Bold"/>
                <a:cs typeface="Abadi MT Condensed Extra Bold"/>
              </a:rPr>
              <a:t>.</a:t>
            </a:r>
          </a:p>
          <a:p>
            <a:r>
              <a:rPr lang="en-US" dirty="0">
                <a:solidFill>
                  <a:srgbClr val="996633"/>
                </a:solidFill>
                <a:latin typeface="Abadi MT Condensed Extra Bold"/>
                <a:cs typeface="Abadi MT Condensed Extra Bold"/>
              </a:rPr>
              <a:t>"The </a:t>
            </a:r>
            <a:r>
              <a:rPr lang="en-US" dirty="0" err="1">
                <a:solidFill>
                  <a:srgbClr val="996633"/>
                </a:solidFill>
                <a:latin typeface="Abadi MT Condensed Extra Bold"/>
                <a:cs typeface="Abadi MT Condensed Extra Bold"/>
              </a:rPr>
              <a:t>UnMuseum</a:t>
            </a:r>
            <a:r>
              <a:rPr lang="en-US" dirty="0">
                <a:solidFill>
                  <a:srgbClr val="996633"/>
                </a:solidFill>
                <a:latin typeface="Abadi MT Condensed Extra Bold"/>
                <a:cs typeface="Abadi MT Condensed Extra Bold"/>
              </a:rPr>
              <a:t> - Hindenburg." </a:t>
            </a:r>
            <a:r>
              <a:rPr lang="en-US" i="1" dirty="0">
                <a:solidFill>
                  <a:srgbClr val="996633"/>
                </a:solidFill>
                <a:latin typeface="Abadi MT Condensed Extra Bold"/>
                <a:cs typeface="Abadi MT Condensed Extra Bold"/>
              </a:rPr>
              <a:t>The Museum of </a:t>
            </a:r>
            <a:r>
              <a:rPr lang="en-US" i="1" dirty="0" err="1">
                <a:solidFill>
                  <a:srgbClr val="996633"/>
                </a:solidFill>
                <a:latin typeface="Abadi MT Condensed Extra Bold"/>
                <a:cs typeface="Abadi MT Condensed Extra Bold"/>
              </a:rPr>
              <a:t>UnNatural</a:t>
            </a:r>
            <a:r>
              <a:rPr lang="en-US" i="1" dirty="0">
                <a:solidFill>
                  <a:srgbClr val="996633"/>
                </a:solidFill>
                <a:latin typeface="Abadi MT Condensed Extra Bold"/>
                <a:cs typeface="Abadi MT Condensed Extra Bold"/>
              </a:rPr>
              <a:t> Mystery</a:t>
            </a:r>
            <a:r>
              <a:rPr lang="en-US" dirty="0">
                <a:solidFill>
                  <a:srgbClr val="996633"/>
                </a:solidFill>
                <a:latin typeface="Abadi MT Condensed Extra Bold"/>
                <a:cs typeface="Abadi MT Condensed Extra Bold"/>
              </a:rPr>
              <a:t>. </a:t>
            </a:r>
            <a:endParaRPr lang="en-US" dirty="0" smtClean="0">
              <a:solidFill>
                <a:srgbClr val="996633"/>
              </a:solidFill>
              <a:latin typeface="Abadi MT Condensed Extra Bold"/>
              <a:cs typeface="Abadi MT Condensed Extra Bold"/>
            </a:endParaRPr>
          </a:p>
          <a:p>
            <a:r>
              <a:rPr lang="en-US" dirty="0">
                <a:solidFill>
                  <a:srgbClr val="996633"/>
                </a:solidFill>
                <a:latin typeface="Abadi MT Condensed Extra Bold"/>
                <a:cs typeface="Abadi MT Condensed Extra Bold"/>
              </a:rPr>
              <a:t>	</a:t>
            </a:r>
            <a:r>
              <a:rPr lang="en-US" dirty="0" smtClean="0">
                <a:solidFill>
                  <a:srgbClr val="996633"/>
                </a:solidFill>
                <a:latin typeface="Abadi MT Condensed Extra Bold"/>
                <a:cs typeface="Abadi MT Condensed Extra Bold"/>
              </a:rPr>
              <a:t>  Web</a:t>
            </a:r>
            <a:r>
              <a:rPr lang="en-US" dirty="0">
                <a:solidFill>
                  <a:srgbClr val="996633"/>
                </a:solidFill>
                <a:latin typeface="Abadi MT Condensed Extra Bold"/>
                <a:cs typeface="Abadi MT Condensed Extra Bold"/>
              </a:rPr>
              <a:t>. 11 Dec. 2011. &lt;http://</a:t>
            </a:r>
            <a:r>
              <a:rPr lang="en-US" dirty="0" err="1">
                <a:solidFill>
                  <a:srgbClr val="996633"/>
                </a:solidFill>
                <a:latin typeface="Abadi MT Condensed Extra Bold"/>
                <a:cs typeface="Abadi MT Condensed Extra Bold"/>
              </a:rPr>
              <a:t>www.unmuseum.org</a:t>
            </a:r>
            <a:r>
              <a:rPr lang="en-US" dirty="0">
                <a:solidFill>
                  <a:srgbClr val="996633"/>
                </a:solidFill>
                <a:latin typeface="Abadi MT Condensed Extra Bold"/>
                <a:cs typeface="Abadi MT Condensed Extra Bold"/>
              </a:rPr>
              <a:t>/</a:t>
            </a:r>
            <a:r>
              <a:rPr lang="en-US" dirty="0" err="1">
                <a:solidFill>
                  <a:srgbClr val="996633"/>
                </a:solidFill>
                <a:latin typeface="Abadi MT Condensed Extra Bold"/>
                <a:cs typeface="Abadi MT Condensed Extra Bold"/>
              </a:rPr>
              <a:t>hindenburg.htm</a:t>
            </a:r>
            <a:r>
              <a:rPr lang="en-US" dirty="0">
                <a:solidFill>
                  <a:srgbClr val="996633"/>
                </a:solidFill>
                <a:latin typeface="Abadi MT Condensed Extra Bold"/>
                <a:cs typeface="Abadi MT Condensed Extra Bold"/>
              </a:rPr>
              <a:t>&gt;.</a:t>
            </a:r>
            <a:endParaRPr lang="en-US"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130969137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nal.gif"/>
          <p:cNvPicPr>
            <a:picLocks noChangeAspect="1"/>
          </p:cNvPicPr>
          <p:nvPr/>
        </p:nvPicPr>
        <p:blipFill>
          <a:blip r:embed="rId2">
            <a:alphaModFix amt="46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5" name="TextBox 4"/>
          <p:cNvSpPr txBox="1"/>
          <p:nvPr/>
        </p:nvSpPr>
        <p:spPr>
          <a:xfrm>
            <a:off x="344447" y="399388"/>
            <a:ext cx="7534785" cy="707886"/>
          </a:xfrm>
          <a:prstGeom prst="rect">
            <a:avLst/>
          </a:prstGeom>
          <a:noFill/>
        </p:spPr>
        <p:txBody>
          <a:bodyPr wrap="square" rtlCol="0">
            <a:spAutoFit/>
          </a:bodyPr>
          <a:lstStyle/>
          <a:p>
            <a:r>
              <a:rPr lang="en-US" sz="4000" u="sng" dirty="0" smtClean="0">
                <a:solidFill>
                  <a:srgbClr val="996633"/>
                </a:solidFill>
                <a:latin typeface="Abadi MT Condensed Extra Bold"/>
                <a:cs typeface="Abadi MT Condensed Extra Bold"/>
              </a:rPr>
              <a:t>Tennessee Social Studies Standards</a:t>
            </a:r>
            <a:endParaRPr lang="en-US" sz="4000" u="sng" dirty="0">
              <a:solidFill>
                <a:srgbClr val="996633"/>
              </a:solidFill>
              <a:latin typeface="Abadi MT Condensed Extra Bold"/>
              <a:cs typeface="Abadi MT Condensed Extra Bold"/>
            </a:endParaRPr>
          </a:p>
        </p:txBody>
      </p:sp>
      <p:sp>
        <p:nvSpPr>
          <p:cNvPr id="7" name="TextBox 6"/>
          <p:cNvSpPr txBox="1"/>
          <p:nvPr/>
        </p:nvSpPr>
        <p:spPr>
          <a:xfrm>
            <a:off x="559726" y="1657327"/>
            <a:ext cx="7707010" cy="2677656"/>
          </a:xfrm>
          <a:prstGeom prst="rect">
            <a:avLst/>
          </a:prstGeom>
          <a:noFill/>
        </p:spPr>
        <p:txBody>
          <a:bodyPr wrap="square" rtlCol="0">
            <a:spAutoFit/>
          </a:bodyPr>
          <a:lstStyle/>
          <a:p>
            <a:r>
              <a:rPr lang="en-US" sz="2800" u="sng" dirty="0" smtClean="0">
                <a:solidFill>
                  <a:srgbClr val="996633"/>
                </a:solidFill>
                <a:latin typeface="Abadi MT Condensed Extra Bold"/>
                <a:cs typeface="Abadi MT Condensed Extra Bold"/>
              </a:rPr>
              <a:t>1.02</a:t>
            </a:r>
            <a:r>
              <a:rPr lang="en-US" sz="2800" dirty="0" smtClean="0">
                <a:solidFill>
                  <a:srgbClr val="996633"/>
                </a:solidFill>
                <a:latin typeface="Abadi MT Condensed Extra Bold"/>
                <a:cs typeface="Abadi MT Condensed Extra Bold"/>
              </a:rPr>
              <a:t> Discuss cultures and human patterns of places and regions of the world. </a:t>
            </a:r>
          </a:p>
          <a:p>
            <a:r>
              <a:rPr lang="en-US" sz="2800" u="sng" dirty="0" smtClean="0">
                <a:solidFill>
                  <a:srgbClr val="996633"/>
                </a:solidFill>
                <a:latin typeface="Abadi MT Condensed Extra Bold"/>
                <a:cs typeface="Abadi MT Condensed Extra Bold"/>
              </a:rPr>
              <a:t>3.02</a:t>
            </a:r>
            <a:r>
              <a:rPr lang="en-US" sz="2800" dirty="0" smtClean="0">
                <a:solidFill>
                  <a:srgbClr val="996633"/>
                </a:solidFill>
                <a:latin typeface="Abadi MT Condensed Extra Bold"/>
                <a:cs typeface="Abadi MT Condensed Extra Bold"/>
              </a:rPr>
              <a:t> Recognize the interaction between human and physical systems around the world. </a:t>
            </a:r>
          </a:p>
          <a:p>
            <a:r>
              <a:rPr lang="en-US" sz="2800" u="sng" dirty="0" smtClean="0">
                <a:solidFill>
                  <a:srgbClr val="996633"/>
                </a:solidFill>
                <a:latin typeface="Abadi MT Condensed Extra Bold"/>
                <a:cs typeface="Abadi MT Condensed Extra Bold"/>
              </a:rPr>
              <a:t>5.06</a:t>
            </a:r>
            <a:r>
              <a:rPr lang="en-US" sz="2800" dirty="0" smtClean="0">
                <a:solidFill>
                  <a:srgbClr val="996633"/>
                </a:solidFill>
                <a:latin typeface="Abadi MT Condensed Extra Bold"/>
                <a:cs typeface="Abadi MT Condensed Extra Bold"/>
              </a:rPr>
              <a:t> Understand the changing role of the United States in World affairs.  </a:t>
            </a:r>
            <a:endParaRPr lang="en-US" sz="28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102976340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reckage.jpg"/>
          <p:cNvPicPr>
            <a:picLocks noChangeAspect="1"/>
          </p:cNvPicPr>
          <p:nvPr/>
        </p:nvPicPr>
        <p:blipFill>
          <a:blip r:embed="rId2">
            <a:alphaModFix amt="51000"/>
            <a:extLst>
              <a:ext uri="{28A0092B-C50C-407E-A947-70E740481C1C}">
                <a14:useLocalDpi xmlns:a14="http://schemas.microsoft.com/office/drawing/2010/main" val="0"/>
              </a:ext>
            </a:extLst>
          </a:blip>
          <a:stretch>
            <a:fillRect/>
          </a:stretch>
        </p:blipFill>
        <p:spPr>
          <a:xfrm>
            <a:off x="-1" y="-1"/>
            <a:ext cx="9144001" cy="6858001"/>
          </a:xfrm>
          <a:prstGeom prst="rect">
            <a:avLst/>
          </a:prstGeom>
        </p:spPr>
      </p:pic>
      <p:sp>
        <p:nvSpPr>
          <p:cNvPr id="3" name="TextBox 2"/>
          <p:cNvSpPr txBox="1"/>
          <p:nvPr/>
        </p:nvSpPr>
        <p:spPr>
          <a:xfrm>
            <a:off x="0" y="0"/>
            <a:ext cx="4788490" cy="523220"/>
          </a:xfrm>
          <a:prstGeom prst="rect">
            <a:avLst/>
          </a:prstGeom>
          <a:noFill/>
        </p:spPr>
        <p:txBody>
          <a:bodyPr wrap="none" rtlCol="0">
            <a:spAutoFit/>
          </a:bodyPr>
          <a:lstStyle/>
          <a:p>
            <a:r>
              <a:rPr lang="en-US" sz="2800" u="sng" dirty="0" smtClean="0">
                <a:solidFill>
                  <a:srgbClr val="996633"/>
                </a:solidFill>
                <a:latin typeface="Abadi MT Condensed Extra Bold"/>
                <a:cs typeface="Abadi MT Condensed Extra Bold"/>
              </a:rPr>
              <a:t>Hindenburg Occurrence Summary</a:t>
            </a:r>
            <a:endParaRPr lang="en-US" sz="2800" u="sng" dirty="0">
              <a:solidFill>
                <a:srgbClr val="996633"/>
              </a:solidFill>
              <a:latin typeface="Abadi MT Condensed Extra Bold"/>
              <a:cs typeface="Abadi MT Condensed Extra Bold"/>
            </a:endParaRPr>
          </a:p>
        </p:txBody>
      </p:sp>
      <p:sp>
        <p:nvSpPr>
          <p:cNvPr id="6" name="TextBox 5"/>
          <p:cNvSpPr txBox="1"/>
          <p:nvPr/>
        </p:nvSpPr>
        <p:spPr>
          <a:xfrm>
            <a:off x="647049" y="839426"/>
            <a:ext cx="8282882" cy="4832092"/>
          </a:xfrm>
          <a:prstGeom prst="rect">
            <a:avLst/>
          </a:prstGeom>
          <a:noFill/>
        </p:spPr>
        <p:txBody>
          <a:bodyPr wrap="square" rtlCol="0">
            <a:spAutoFit/>
          </a:bodyPr>
          <a:lstStyle/>
          <a:p>
            <a:r>
              <a:rPr lang="en-US" sz="2200" b="1" dirty="0">
                <a:solidFill>
                  <a:srgbClr val="996633"/>
                </a:solidFill>
                <a:latin typeface="Abadi MT Condensed Extra Bold"/>
                <a:cs typeface="Abadi MT Condensed Extra Bold"/>
              </a:rPr>
              <a:t>Date		</a:t>
            </a:r>
            <a:r>
              <a:rPr lang="en-US" sz="2200" b="1" dirty="0" smtClean="0">
                <a:solidFill>
                  <a:srgbClr val="996633"/>
                </a:solidFill>
                <a:latin typeface="Abadi MT Condensed Extra Bold"/>
                <a:cs typeface="Abadi MT Condensed Extra Bold"/>
              </a:rPr>
              <a:t>	</a:t>
            </a:r>
            <a:r>
              <a:rPr lang="en-US" sz="2200" dirty="0" smtClean="0">
                <a:solidFill>
                  <a:srgbClr val="996633"/>
                </a:solidFill>
                <a:latin typeface="Abadi MT Condensed Extra Bold"/>
                <a:cs typeface="Abadi MT Condensed Extra Bold"/>
              </a:rPr>
              <a:t>May </a:t>
            </a:r>
            <a:r>
              <a:rPr lang="en-US" sz="2200" dirty="0">
                <a:solidFill>
                  <a:srgbClr val="996633"/>
                </a:solidFill>
                <a:latin typeface="Abadi MT Condensed Extra Bold"/>
                <a:cs typeface="Abadi MT Condensed Extra Bold"/>
              </a:rPr>
              <a:t>6, 1937	</a:t>
            </a:r>
          </a:p>
          <a:p>
            <a:r>
              <a:rPr lang="en-US" sz="2200" b="1" dirty="0">
                <a:solidFill>
                  <a:srgbClr val="996633"/>
                </a:solidFill>
                <a:latin typeface="Abadi MT Condensed Extra Bold"/>
                <a:cs typeface="Abadi MT Condensed Extra Bold"/>
              </a:rPr>
              <a:t>Type	</a:t>
            </a:r>
            <a:r>
              <a:rPr lang="en-US" sz="2200" b="1" dirty="0" smtClean="0">
                <a:solidFill>
                  <a:srgbClr val="996633"/>
                </a:solidFill>
                <a:latin typeface="Abadi MT Condensed Extra Bold"/>
                <a:cs typeface="Abadi MT Condensed Extra Bold"/>
              </a:rPr>
              <a:t>		</a:t>
            </a:r>
            <a:r>
              <a:rPr lang="en-US" sz="2200" dirty="0" smtClean="0">
                <a:solidFill>
                  <a:srgbClr val="996633"/>
                </a:solidFill>
                <a:latin typeface="Abadi MT Condensed Extra Bold"/>
                <a:cs typeface="Abadi MT Condensed Extra Bold"/>
              </a:rPr>
              <a:t>Airship </a:t>
            </a:r>
            <a:r>
              <a:rPr lang="en-US" sz="2200" dirty="0">
                <a:solidFill>
                  <a:srgbClr val="996633"/>
                </a:solidFill>
                <a:latin typeface="Abadi MT Condensed Extra Bold"/>
                <a:cs typeface="Abadi MT Condensed Extra Bold"/>
              </a:rPr>
              <a:t>fire	</a:t>
            </a:r>
          </a:p>
          <a:p>
            <a:r>
              <a:rPr lang="en-US" sz="2200" b="1" dirty="0" smtClean="0">
                <a:solidFill>
                  <a:srgbClr val="996633"/>
                </a:solidFill>
                <a:latin typeface="Abadi MT Condensed Extra Bold"/>
                <a:cs typeface="Abadi MT Condensed Extra Bold"/>
              </a:rPr>
              <a:t>Site</a:t>
            </a:r>
            <a:r>
              <a:rPr lang="en-US" sz="2200" b="1" dirty="0">
                <a:solidFill>
                  <a:srgbClr val="996633"/>
                </a:solidFill>
                <a:latin typeface="Abadi MT Condensed Extra Bold"/>
                <a:cs typeface="Abadi MT Condensed Extra Bold"/>
              </a:rPr>
              <a:t>	</a:t>
            </a:r>
            <a:r>
              <a:rPr lang="en-US" sz="2200" b="1" dirty="0" smtClean="0">
                <a:solidFill>
                  <a:srgbClr val="996633"/>
                </a:solidFill>
                <a:latin typeface="Abadi MT Condensed Extra Bold"/>
                <a:cs typeface="Abadi MT Condensed Extra Bold"/>
              </a:rPr>
              <a:t>			Lakehurst Naval Air Station in Manchester Township, NJ</a:t>
            </a:r>
            <a:endParaRPr lang="en-US" sz="2200" dirty="0">
              <a:solidFill>
                <a:srgbClr val="996633"/>
              </a:solidFill>
              <a:latin typeface="Abadi MT Condensed Extra Bold"/>
              <a:cs typeface="Abadi MT Condensed Extra Bold"/>
              <a:hlinkClick r:id="rId3"/>
            </a:endParaRPr>
          </a:p>
          <a:p>
            <a:r>
              <a:rPr lang="nl-NL" sz="2200" b="1" dirty="0" err="1" smtClean="0">
                <a:solidFill>
                  <a:srgbClr val="996633"/>
                </a:solidFill>
                <a:latin typeface="Abadi MT Condensed Extra Bold"/>
                <a:cs typeface="Abadi MT Condensed Extra Bold"/>
              </a:rPr>
              <a:t>Passengers</a:t>
            </a:r>
            <a:r>
              <a:rPr lang="nl-NL" sz="2200" b="1" dirty="0">
                <a:solidFill>
                  <a:srgbClr val="996633"/>
                </a:solidFill>
                <a:latin typeface="Abadi MT Condensed Extra Bold"/>
                <a:cs typeface="Abadi MT Condensed Extra Bold"/>
              </a:rPr>
              <a:t>	</a:t>
            </a:r>
            <a:r>
              <a:rPr lang="nl-NL" sz="2200" b="1" dirty="0" smtClean="0">
                <a:solidFill>
                  <a:srgbClr val="996633"/>
                </a:solidFill>
                <a:latin typeface="Abadi MT Condensed Extra Bold"/>
                <a:cs typeface="Abadi MT Condensed Extra Bold"/>
              </a:rPr>
              <a:t>	36</a:t>
            </a:r>
            <a:r>
              <a:rPr lang="nl-NL" sz="2200" dirty="0">
                <a:solidFill>
                  <a:srgbClr val="996633"/>
                </a:solidFill>
                <a:latin typeface="Abadi MT Condensed Extra Bold"/>
                <a:cs typeface="Abadi MT Condensed Extra Bold"/>
              </a:rPr>
              <a:t>	</a:t>
            </a:r>
          </a:p>
          <a:p>
            <a:r>
              <a:rPr lang="pl-PL" sz="2200" b="1" dirty="0" err="1">
                <a:solidFill>
                  <a:srgbClr val="996633"/>
                </a:solidFill>
                <a:latin typeface="Abadi MT Condensed Extra Bold"/>
                <a:cs typeface="Abadi MT Condensed Extra Bold"/>
              </a:rPr>
              <a:t>Crew</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a:t>
            </a:r>
            <a:r>
              <a:rPr lang="pl-PL" sz="2200" dirty="0" smtClean="0">
                <a:solidFill>
                  <a:srgbClr val="996633"/>
                </a:solidFill>
                <a:latin typeface="Abadi MT Condensed Extra Bold"/>
                <a:cs typeface="Abadi MT Condensed Extra Bold"/>
              </a:rPr>
              <a:t>61</a:t>
            </a:r>
            <a:r>
              <a:rPr lang="pl-PL" sz="2200" dirty="0">
                <a:solidFill>
                  <a:srgbClr val="996633"/>
                </a:solidFill>
                <a:latin typeface="Abadi MT Condensed Extra Bold"/>
                <a:cs typeface="Abadi MT Condensed Extra Bold"/>
              </a:rPr>
              <a:t>	</a:t>
            </a:r>
          </a:p>
          <a:p>
            <a:r>
              <a:rPr lang="pl-PL" sz="2200" b="1" dirty="0" err="1">
                <a:solidFill>
                  <a:srgbClr val="996633"/>
                </a:solidFill>
                <a:latin typeface="Abadi MT Condensed Extra Bold"/>
                <a:cs typeface="Abadi MT Condensed Extra Bold"/>
              </a:rPr>
              <a:t>Injuries</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a:t>
            </a:r>
            <a:r>
              <a:rPr lang="pl-PL" sz="2200" dirty="0" err="1" smtClean="0">
                <a:solidFill>
                  <a:srgbClr val="996633"/>
                </a:solidFill>
                <a:latin typeface="Abadi MT Condensed Extra Bold"/>
                <a:cs typeface="Abadi MT Condensed Extra Bold"/>
              </a:rPr>
              <a:t>Unknown</a:t>
            </a:r>
            <a:r>
              <a:rPr lang="pl-PL" sz="2200" dirty="0">
                <a:solidFill>
                  <a:srgbClr val="996633"/>
                </a:solidFill>
                <a:latin typeface="Abadi MT Condensed Extra Bold"/>
                <a:cs typeface="Abadi MT Condensed Extra Bold"/>
              </a:rPr>
              <a:t>	</a:t>
            </a:r>
          </a:p>
          <a:p>
            <a:r>
              <a:rPr lang="pl-PL" sz="2200" b="1" dirty="0" err="1">
                <a:solidFill>
                  <a:srgbClr val="996633"/>
                </a:solidFill>
                <a:latin typeface="Abadi MT Condensed Extra Bold"/>
                <a:cs typeface="Abadi MT Condensed Extra Bold"/>
              </a:rPr>
              <a:t>Fatalities</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a:t>
            </a:r>
            <a:r>
              <a:rPr lang="pl-PL" sz="2200" dirty="0" smtClean="0">
                <a:solidFill>
                  <a:srgbClr val="996633"/>
                </a:solidFill>
                <a:latin typeface="Abadi MT Condensed Extra Bold"/>
                <a:cs typeface="Abadi MT Condensed Extra Bold"/>
              </a:rPr>
              <a:t>36 </a:t>
            </a:r>
            <a:r>
              <a:rPr lang="pl-PL" sz="2200" dirty="0">
                <a:solidFill>
                  <a:srgbClr val="996633"/>
                </a:solidFill>
                <a:latin typeface="Abadi MT Condensed Extra Bold"/>
                <a:cs typeface="Abadi MT Condensed Extra Bold"/>
              </a:rPr>
              <a:t>(13 </a:t>
            </a:r>
            <a:r>
              <a:rPr lang="pl-PL" sz="2200" dirty="0" err="1">
                <a:solidFill>
                  <a:srgbClr val="996633"/>
                </a:solidFill>
                <a:latin typeface="Abadi MT Condensed Extra Bold"/>
                <a:cs typeface="Abadi MT Condensed Extra Bold"/>
              </a:rPr>
              <a:t>passengers</a:t>
            </a:r>
            <a:r>
              <a:rPr lang="pl-PL" sz="2200" dirty="0">
                <a:solidFill>
                  <a:srgbClr val="996633"/>
                </a:solidFill>
                <a:latin typeface="Abadi MT Condensed Extra Bold"/>
                <a:cs typeface="Abadi MT Condensed Extra Bold"/>
              </a:rPr>
              <a:t>, 22 </a:t>
            </a:r>
            <a:r>
              <a:rPr lang="pl-PL" sz="2200" dirty="0" err="1">
                <a:solidFill>
                  <a:srgbClr val="996633"/>
                </a:solidFill>
                <a:latin typeface="Abadi MT Condensed Extra Bold"/>
                <a:cs typeface="Abadi MT Condensed Extra Bold"/>
              </a:rPr>
              <a:t>crew</a:t>
            </a:r>
            <a:r>
              <a:rPr lang="pl-PL" sz="2200" dirty="0">
                <a:solidFill>
                  <a:srgbClr val="996633"/>
                </a:solidFill>
                <a:latin typeface="Abadi MT Condensed Extra Bold"/>
                <a:cs typeface="Abadi MT Condensed Extra Bold"/>
              </a:rPr>
              <a:t>, 1 </a:t>
            </a:r>
            <a:r>
              <a:rPr lang="pl-PL" sz="2200" dirty="0" err="1">
                <a:solidFill>
                  <a:srgbClr val="996633"/>
                </a:solidFill>
                <a:latin typeface="Abadi MT Condensed Extra Bold"/>
                <a:cs typeface="Abadi MT Condensed Extra Bold"/>
              </a:rPr>
              <a:t>ground</a:t>
            </a:r>
            <a:r>
              <a:rPr lang="pl-PL" sz="2200" dirty="0">
                <a:solidFill>
                  <a:srgbClr val="996633"/>
                </a:solidFill>
                <a:latin typeface="Abadi MT Condensed Extra Bold"/>
                <a:cs typeface="Abadi MT Condensed Extra Bold"/>
              </a:rPr>
              <a:t> </a:t>
            </a:r>
            <a:r>
              <a:rPr lang="pl-PL" sz="2200" dirty="0" err="1">
                <a:solidFill>
                  <a:srgbClr val="996633"/>
                </a:solidFill>
                <a:latin typeface="Abadi MT Condensed Extra Bold"/>
                <a:cs typeface="Abadi MT Condensed Extra Bold"/>
              </a:rPr>
              <a:t>crew</a:t>
            </a:r>
            <a:r>
              <a:rPr lang="pl-PL" sz="2200" dirty="0">
                <a:solidFill>
                  <a:srgbClr val="996633"/>
                </a:solidFill>
                <a:latin typeface="Abadi MT Condensed Extra Bold"/>
                <a:cs typeface="Abadi MT Condensed Extra Bold"/>
              </a:rPr>
              <a:t>)	</a:t>
            </a:r>
          </a:p>
          <a:p>
            <a:r>
              <a:rPr lang="pl-PL" sz="2200" b="1" dirty="0" err="1">
                <a:solidFill>
                  <a:srgbClr val="996633"/>
                </a:solidFill>
                <a:latin typeface="Abadi MT Condensed Extra Bold"/>
                <a:cs typeface="Abadi MT Condensed Extra Bold"/>
              </a:rPr>
              <a:t>Survivors</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a:t>
            </a:r>
            <a:r>
              <a:rPr lang="pl-PL" sz="2200" dirty="0" smtClean="0">
                <a:solidFill>
                  <a:srgbClr val="996633"/>
                </a:solidFill>
                <a:latin typeface="Abadi MT Condensed Extra Bold"/>
                <a:cs typeface="Abadi MT Condensed Extra Bold"/>
              </a:rPr>
              <a:t>62</a:t>
            </a:r>
            <a:r>
              <a:rPr lang="pl-PL" sz="2200" dirty="0">
                <a:solidFill>
                  <a:srgbClr val="996633"/>
                </a:solidFill>
                <a:latin typeface="Abadi MT Condensed Extra Bold"/>
                <a:cs typeface="Abadi MT Condensed Extra Bold"/>
              </a:rPr>
              <a:t>	</a:t>
            </a:r>
          </a:p>
          <a:p>
            <a:r>
              <a:rPr lang="pl-PL" sz="2200" b="1" dirty="0">
                <a:solidFill>
                  <a:srgbClr val="996633"/>
                </a:solidFill>
                <a:latin typeface="Abadi MT Condensed Extra Bold"/>
                <a:cs typeface="Abadi MT Condensed Extra Bold"/>
              </a:rPr>
              <a:t>Aircraft </a:t>
            </a:r>
            <a:r>
              <a:rPr lang="pl-PL" sz="2200" b="1" dirty="0" err="1" smtClean="0">
                <a:solidFill>
                  <a:srgbClr val="996633"/>
                </a:solidFill>
                <a:latin typeface="Abadi MT Condensed Extra Bold"/>
                <a:cs typeface="Abadi MT Condensed Extra Bold"/>
              </a:rPr>
              <a:t>type</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Hindenburg-</a:t>
            </a:r>
            <a:r>
              <a:rPr lang="pl-PL" sz="2200" b="1" dirty="0" err="1" smtClean="0">
                <a:solidFill>
                  <a:srgbClr val="996633"/>
                </a:solidFill>
                <a:latin typeface="Abadi MT Condensed Extra Bold"/>
                <a:cs typeface="Abadi MT Condensed Extra Bold"/>
              </a:rPr>
              <a:t>class</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airship</a:t>
            </a:r>
            <a:r>
              <a:rPr lang="pl-PL" sz="2200" b="1" dirty="0" smtClean="0">
                <a:solidFill>
                  <a:srgbClr val="996633"/>
                </a:solidFill>
                <a:latin typeface="Abadi MT Condensed Extra Bold"/>
                <a:cs typeface="Abadi MT Condensed Extra Bold"/>
              </a:rPr>
              <a:t>	</a:t>
            </a:r>
            <a:endParaRPr lang="pl-PL" sz="2200" dirty="0">
              <a:solidFill>
                <a:srgbClr val="996633"/>
              </a:solidFill>
              <a:latin typeface="Abadi MT Condensed Extra Bold"/>
              <a:cs typeface="Abadi MT Condensed Extra Bold"/>
              <a:hlinkClick r:id="rId4"/>
            </a:endParaRPr>
          </a:p>
          <a:p>
            <a:r>
              <a:rPr lang="pl-PL" sz="2200" b="1" dirty="0">
                <a:solidFill>
                  <a:srgbClr val="996633"/>
                </a:solidFill>
                <a:latin typeface="Abadi MT Condensed Extra Bold"/>
                <a:cs typeface="Abadi MT Condensed Extra Bold"/>
              </a:rPr>
              <a:t>Aircraft </a:t>
            </a:r>
            <a:r>
              <a:rPr lang="pl-PL" sz="2200" b="1" dirty="0" err="1" smtClean="0">
                <a:solidFill>
                  <a:srgbClr val="996633"/>
                </a:solidFill>
                <a:latin typeface="Abadi MT Condensed Extra Bold"/>
                <a:cs typeface="Abadi MT Condensed Extra Bold"/>
              </a:rPr>
              <a:t>name</a:t>
            </a:r>
            <a:r>
              <a:rPr lang="pl-PL" sz="2200" b="1" dirty="0" smtClean="0">
                <a:solidFill>
                  <a:srgbClr val="996633"/>
                </a:solidFill>
                <a:latin typeface="Abadi MT Condensed Extra Bold"/>
                <a:cs typeface="Abadi MT Condensed Extra Bold"/>
              </a:rPr>
              <a:t>	</a:t>
            </a:r>
            <a:r>
              <a:rPr lang="pl-PL" sz="2200" dirty="0" smtClean="0">
                <a:solidFill>
                  <a:srgbClr val="996633"/>
                </a:solidFill>
                <a:latin typeface="Abadi MT Condensed Extra Bold"/>
                <a:cs typeface="Abadi MT Condensed Extra Bold"/>
              </a:rPr>
              <a:t>Hindenburg</a:t>
            </a:r>
            <a:r>
              <a:rPr lang="pl-PL" sz="2200" dirty="0">
                <a:solidFill>
                  <a:srgbClr val="996633"/>
                </a:solidFill>
                <a:latin typeface="Abadi MT Condensed Extra Bold"/>
                <a:cs typeface="Abadi MT Condensed Extra Bold"/>
              </a:rPr>
              <a:t>	</a:t>
            </a:r>
          </a:p>
          <a:p>
            <a:r>
              <a:rPr lang="pl-PL" sz="2200" b="1" dirty="0">
                <a:solidFill>
                  <a:srgbClr val="996633"/>
                </a:solidFill>
                <a:latin typeface="Abadi MT Condensed Extra Bold"/>
                <a:cs typeface="Abadi MT Condensed Extra Bold"/>
              </a:rPr>
              <a:t>Operator	</a:t>
            </a:r>
            <a:r>
              <a:rPr lang="pl-PL" sz="2200" b="1" dirty="0" smtClean="0">
                <a:solidFill>
                  <a:srgbClr val="996633"/>
                </a:solidFill>
                <a:latin typeface="Abadi MT Condensed Extra Bold"/>
                <a:cs typeface="Abadi MT Condensed Extra Bold"/>
              </a:rPr>
              <a:t>	</a:t>
            </a:r>
            <a:r>
              <a:rPr lang="pl-PL" sz="2200" dirty="0" smtClean="0">
                <a:solidFill>
                  <a:srgbClr val="996633"/>
                </a:solidFill>
                <a:latin typeface="Abadi MT Condensed Extra Bold"/>
                <a:cs typeface="Abadi MT Condensed Extra Bold"/>
              </a:rPr>
              <a:t>Deutsche </a:t>
            </a:r>
            <a:r>
              <a:rPr lang="pl-PL" sz="2200" dirty="0">
                <a:solidFill>
                  <a:srgbClr val="996633"/>
                </a:solidFill>
                <a:latin typeface="Abadi MT Condensed Extra Bold"/>
                <a:cs typeface="Abadi MT Condensed Extra Bold"/>
              </a:rPr>
              <a:t>Zeppelin-</a:t>
            </a:r>
            <a:r>
              <a:rPr lang="pl-PL" sz="2200" dirty="0" err="1">
                <a:solidFill>
                  <a:srgbClr val="996633"/>
                </a:solidFill>
                <a:latin typeface="Abadi MT Condensed Extra Bold"/>
                <a:cs typeface="Abadi MT Condensed Extra Bold"/>
              </a:rPr>
              <a:t>Reederei</a:t>
            </a:r>
            <a:r>
              <a:rPr lang="pl-PL" sz="2200" dirty="0">
                <a:solidFill>
                  <a:srgbClr val="996633"/>
                </a:solidFill>
                <a:latin typeface="Abadi MT Condensed Extra Bold"/>
                <a:cs typeface="Abadi MT Condensed Extra Bold"/>
              </a:rPr>
              <a:t>	</a:t>
            </a:r>
          </a:p>
          <a:p>
            <a:r>
              <a:rPr lang="pl-PL" sz="2200" b="1" dirty="0" err="1" smtClean="0">
                <a:solidFill>
                  <a:srgbClr val="996633"/>
                </a:solidFill>
                <a:latin typeface="Abadi MT Condensed Extra Bold"/>
                <a:cs typeface="Abadi MT Condensed Extra Bold"/>
              </a:rPr>
              <a:t>Tail</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number</a:t>
            </a:r>
            <a:r>
              <a:rPr lang="pl-PL" sz="2200" b="1" dirty="0" smtClean="0">
                <a:solidFill>
                  <a:srgbClr val="996633"/>
                </a:solidFill>
                <a:latin typeface="Abadi MT Condensed Extra Bold"/>
                <a:cs typeface="Abadi MT Condensed Extra Bold"/>
              </a:rPr>
              <a:t>		D-LZ129</a:t>
            </a:r>
          </a:p>
          <a:p>
            <a:r>
              <a:rPr lang="pl-PL" sz="2200" b="1" dirty="0" smtClean="0">
                <a:solidFill>
                  <a:srgbClr val="996633"/>
                </a:solidFill>
                <a:latin typeface="Abadi MT Condensed Extra Bold"/>
                <a:cs typeface="Abadi MT Condensed Extra Bold"/>
              </a:rPr>
              <a:t>Flight </a:t>
            </a:r>
            <a:r>
              <a:rPr lang="pl-PL" sz="2200" b="1" dirty="0" err="1" smtClean="0">
                <a:solidFill>
                  <a:srgbClr val="996633"/>
                </a:solidFill>
                <a:latin typeface="Abadi MT Condensed Extra Bold"/>
                <a:cs typeface="Abadi MT Condensed Extra Bold"/>
              </a:rPr>
              <a:t>origin</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Frankfurt </a:t>
            </a:r>
            <a:r>
              <a:rPr lang="pl-PL" sz="2200" b="1" dirty="0" err="1" smtClean="0">
                <a:solidFill>
                  <a:srgbClr val="996633"/>
                </a:solidFill>
                <a:latin typeface="Abadi MT Condensed Extra Bold"/>
                <a:cs typeface="Abadi MT Condensed Extra Bold"/>
              </a:rPr>
              <a:t>am</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Main</a:t>
            </a:r>
            <a:r>
              <a:rPr lang="pl-PL" sz="2200" b="1" dirty="0" smtClean="0">
                <a:solidFill>
                  <a:srgbClr val="996633"/>
                </a:solidFill>
                <a:latin typeface="Abadi MT Condensed Extra Bold"/>
                <a:cs typeface="Abadi MT Condensed Extra Bold"/>
              </a:rPr>
              <a:t>, Germany</a:t>
            </a:r>
          </a:p>
          <a:p>
            <a:r>
              <a:rPr lang="pl-PL" sz="2200" b="1" dirty="0" err="1" smtClean="0">
                <a:solidFill>
                  <a:srgbClr val="996633"/>
                </a:solidFill>
                <a:latin typeface="Abadi MT Condensed Extra Bold"/>
                <a:cs typeface="Abadi MT Condensed Extra Bold"/>
              </a:rPr>
              <a:t>Destination</a:t>
            </a:r>
            <a:r>
              <a:rPr lang="pl-PL" sz="2200" b="1" dirty="0">
                <a:solidFill>
                  <a:srgbClr val="996633"/>
                </a:solidFill>
                <a:latin typeface="Abadi MT Condensed Extra Bold"/>
                <a:cs typeface="Abadi MT Condensed Extra Bold"/>
              </a:rPr>
              <a:t>	</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Lakehurst</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Naval</a:t>
            </a:r>
            <a:r>
              <a:rPr lang="pl-PL" sz="2200" b="1" dirty="0" smtClean="0">
                <a:solidFill>
                  <a:srgbClr val="996633"/>
                </a:solidFill>
                <a:latin typeface="Abadi MT Condensed Extra Bold"/>
                <a:cs typeface="Abadi MT Condensed Extra Bold"/>
              </a:rPr>
              <a:t> </a:t>
            </a:r>
            <a:r>
              <a:rPr lang="pl-PL" sz="2200" b="1" dirty="0" err="1" smtClean="0">
                <a:solidFill>
                  <a:srgbClr val="996633"/>
                </a:solidFill>
                <a:latin typeface="Abadi MT Condensed Extra Bold"/>
                <a:cs typeface="Abadi MT Condensed Extra Bold"/>
              </a:rPr>
              <a:t>Air</a:t>
            </a:r>
            <a:r>
              <a:rPr lang="pl-PL" sz="2200" b="1" dirty="0" smtClean="0">
                <a:solidFill>
                  <a:srgbClr val="996633"/>
                </a:solidFill>
                <a:latin typeface="Abadi MT Condensed Extra Bold"/>
                <a:cs typeface="Abadi MT Condensed Extra Bold"/>
              </a:rPr>
              <a:t> Station in Manchester </a:t>
            </a:r>
            <a:r>
              <a:rPr lang="pl-PL" sz="2200" b="1" dirty="0" err="1" smtClean="0">
                <a:solidFill>
                  <a:srgbClr val="996633"/>
                </a:solidFill>
                <a:latin typeface="Abadi MT Condensed Extra Bold"/>
                <a:cs typeface="Abadi MT Condensed Extra Bold"/>
              </a:rPr>
              <a:t>Township</a:t>
            </a:r>
            <a:r>
              <a:rPr lang="pl-PL" sz="2200" b="1" dirty="0" smtClean="0">
                <a:solidFill>
                  <a:srgbClr val="996633"/>
                </a:solidFill>
                <a:latin typeface="Abadi MT Condensed Extra Bold"/>
                <a:cs typeface="Abadi MT Condensed Extra Bold"/>
              </a:rPr>
              <a:t>, NJ </a:t>
            </a:r>
            <a:endParaRPr lang="pl-PL" sz="2200" dirty="0">
              <a:solidFill>
                <a:srgbClr val="996633"/>
              </a:solidFill>
              <a:latin typeface="Abadi MT Condensed Extra Bold"/>
              <a:cs typeface="Abadi MT Condensed Extra Bold"/>
              <a:hlinkClick r:id="rId3"/>
            </a:endParaRPr>
          </a:p>
        </p:txBody>
      </p:sp>
    </p:spTree>
    <p:extLst>
      <p:ext uri="{BB962C8B-B14F-4D97-AF65-F5344CB8AC3E}">
        <p14:creationId xmlns:p14="http://schemas.microsoft.com/office/powerpoint/2010/main" val="37353815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ndenburg flyin.jpg"/>
          <p:cNvPicPr>
            <a:picLocks noChangeAspect="1"/>
          </p:cNvPicPr>
          <p:nvPr/>
        </p:nvPicPr>
        <p:blipFill>
          <a:blip r:embed="rId2">
            <a:alphaModFix amt="48000"/>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extBox 1"/>
          <p:cNvSpPr txBox="1"/>
          <p:nvPr/>
        </p:nvSpPr>
        <p:spPr>
          <a:xfrm>
            <a:off x="0" y="523220"/>
            <a:ext cx="8783407" cy="3539431"/>
          </a:xfrm>
          <a:prstGeom prst="rect">
            <a:avLst/>
          </a:prstGeom>
          <a:noFill/>
        </p:spPr>
        <p:txBody>
          <a:bodyPr wrap="square" rtlCol="0">
            <a:spAutoFit/>
          </a:bodyPr>
          <a:lstStyle/>
          <a:p>
            <a:pPr marL="457200" indent="-457200">
              <a:buFont typeface="Arial"/>
              <a:buChar char="•"/>
            </a:pPr>
            <a:r>
              <a:rPr lang="en-US" sz="2800" dirty="0" smtClean="0">
                <a:solidFill>
                  <a:srgbClr val="996633"/>
                </a:solidFill>
                <a:latin typeface="Abadi MT Condensed Extra Bold"/>
                <a:cs typeface="Abadi MT Condensed Extra Bold"/>
              </a:rPr>
              <a:t>The </a:t>
            </a:r>
            <a:r>
              <a:rPr lang="en-US" sz="2800" dirty="0">
                <a:solidFill>
                  <a:srgbClr val="996633"/>
                </a:solidFill>
                <a:latin typeface="Abadi MT Condensed Extra Bold"/>
                <a:cs typeface="Abadi MT Condensed Extra Bold"/>
              </a:rPr>
              <a:t>Hindenburg was the first airliner to provide regularly </a:t>
            </a:r>
            <a:r>
              <a:rPr lang="en-US" sz="2800" dirty="0" smtClean="0">
                <a:solidFill>
                  <a:srgbClr val="996633"/>
                </a:solidFill>
                <a:latin typeface="Abadi MT Condensed Extra Bold"/>
                <a:cs typeface="Abadi MT Condensed Extra Bold"/>
              </a:rPr>
              <a:t>        scheduled </a:t>
            </a:r>
            <a:r>
              <a:rPr lang="en-US" sz="2800" dirty="0">
                <a:solidFill>
                  <a:srgbClr val="996633"/>
                </a:solidFill>
                <a:latin typeface="Abadi MT Condensed Extra Bold"/>
                <a:cs typeface="Abadi MT Condensed Extra Bold"/>
              </a:rPr>
              <a:t>service between Europe and North America.</a:t>
            </a:r>
            <a:endParaRPr lang="en-US" sz="2800" dirty="0" smtClean="0">
              <a:solidFill>
                <a:srgbClr val="996633"/>
              </a:solidFill>
              <a:latin typeface="Abadi MT Condensed Extra Bold"/>
              <a:cs typeface="Abadi MT Condensed Extra Bold"/>
            </a:endParaRPr>
          </a:p>
          <a:p>
            <a:pPr marL="457200" indent="-457200">
              <a:buFont typeface="Arial"/>
              <a:buChar char="•"/>
            </a:pPr>
            <a:r>
              <a:rPr lang="en-US" sz="2800" dirty="0" smtClean="0">
                <a:solidFill>
                  <a:srgbClr val="996633"/>
                </a:solidFill>
                <a:latin typeface="Abadi MT Condensed Extra Bold"/>
                <a:cs typeface="Abadi MT Condensed Extra Bold"/>
              </a:rPr>
              <a:t>The </a:t>
            </a:r>
            <a:r>
              <a:rPr lang="en-US" sz="2800" dirty="0">
                <a:solidFill>
                  <a:srgbClr val="996633"/>
                </a:solidFill>
                <a:latin typeface="Abadi MT Condensed Extra Bold"/>
                <a:cs typeface="Abadi MT Condensed Extra Bold"/>
              </a:rPr>
              <a:t>Hindenburg was the first airliner to provide regularly scheduled service </a:t>
            </a:r>
            <a:r>
              <a:rPr lang="en-US" sz="2800" dirty="0" smtClean="0">
                <a:solidFill>
                  <a:srgbClr val="996633"/>
                </a:solidFill>
                <a:latin typeface="Abadi MT Condensed Extra Bold"/>
                <a:cs typeface="Abadi MT Condensed Extra Bold"/>
              </a:rPr>
              <a:t>between Europe </a:t>
            </a:r>
            <a:r>
              <a:rPr lang="en-US" sz="2800" dirty="0">
                <a:solidFill>
                  <a:srgbClr val="996633"/>
                </a:solidFill>
                <a:latin typeface="Abadi MT Condensed Extra Bold"/>
                <a:cs typeface="Abadi MT Condensed Extra Bold"/>
              </a:rPr>
              <a:t>and North </a:t>
            </a:r>
            <a:r>
              <a:rPr lang="en-US" sz="2800" dirty="0" smtClean="0">
                <a:solidFill>
                  <a:srgbClr val="996633"/>
                </a:solidFill>
                <a:latin typeface="Abadi MT Condensed Extra Bold"/>
                <a:cs typeface="Abadi MT Condensed Extra Bold"/>
              </a:rPr>
              <a:t>America. </a:t>
            </a:r>
          </a:p>
          <a:p>
            <a:pPr marL="457200" indent="-457200">
              <a:buFont typeface="Arial"/>
              <a:buChar char="•"/>
            </a:pPr>
            <a:r>
              <a:rPr lang="en-US" sz="2800" dirty="0" smtClean="0">
                <a:solidFill>
                  <a:srgbClr val="996633"/>
                </a:solidFill>
                <a:latin typeface="Abadi MT Condensed Extra Bold"/>
                <a:cs typeface="Abadi MT Condensed Extra Bold"/>
              </a:rPr>
              <a:t>While </a:t>
            </a:r>
            <a:r>
              <a:rPr lang="en-US" sz="2800" dirty="0">
                <a:solidFill>
                  <a:srgbClr val="996633"/>
                </a:solidFill>
                <a:latin typeface="Abadi MT Condensed Extra Bold"/>
                <a:cs typeface="Abadi MT Condensed Extra Bold"/>
              </a:rPr>
              <a:t>the airship is better remembered for the </a:t>
            </a:r>
            <a:r>
              <a:rPr lang="en-US" sz="2800" dirty="0" smtClean="0">
                <a:solidFill>
                  <a:srgbClr val="996633"/>
                </a:solidFill>
                <a:latin typeface="Abadi MT Condensed Extra Bold"/>
                <a:cs typeface="Abadi MT Condensed Extra Bold"/>
              </a:rPr>
              <a:t>fiery Hindenburg disaster </a:t>
            </a:r>
            <a:r>
              <a:rPr lang="en-US" sz="2800" dirty="0">
                <a:solidFill>
                  <a:srgbClr val="996633"/>
                </a:solidFill>
                <a:latin typeface="Abadi MT Condensed Extra Bold"/>
                <a:cs typeface="Abadi MT Condensed Extra Bold"/>
              </a:rPr>
              <a:t>of 1937 than for its many technological achievements, it was the fastest and most comfortable way to cross the Atlantic in its day.</a:t>
            </a:r>
            <a:endParaRPr lang="en-US" sz="2800" dirty="0" smtClean="0">
              <a:solidFill>
                <a:srgbClr val="996633"/>
              </a:solidFill>
              <a:latin typeface="Abadi MT Condensed Extra Bold"/>
              <a:cs typeface="Abadi MT Condensed Extra Bold"/>
            </a:endParaRPr>
          </a:p>
        </p:txBody>
      </p:sp>
      <p:sp>
        <p:nvSpPr>
          <p:cNvPr id="3" name="TextBox 2"/>
          <p:cNvSpPr txBox="1"/>
          <p:nvPr/>
        </p:nvSpPr>
        <p:spPr>
          <a:xfrm>
            <a:off x="0" y="0"/>
            <a:ext cx="3530634" cy="523220"/>
          </a:xfrm>
          <a:prstGeom prst="rect">
            <a:avLst/>
          </a:prstGeom>
          <a:noFill/>
        </p:spPr>
        <p:txBody>
          <a:bodyPr wrap="none" rtlCol="0">
            <a:spAutoFit/>
          </a:bodyPr>
          <a:lstStyle/>
          <a:p>
            <a:r>
              <a:rPr lang="en-US" sz="2800" u="sng" dirty="0" smtClean="0">
                <a:solidFill>
                  <a:srgbClr val="996633"/>
                </a:solidFill>
                <a:latin typeface="Abadi MT Condensed Extra Bold"/>
                <a:cs typeface="Abadi MT Condensed Extra Bold"/>
              </a:rPr>
              <a:t>Summary Continued…..</a:t>
            </a:r>
            <a:endParaRPr lang="en-US" sz="2800" u="sng" dirty="0">
              <a:solidFill>
                <a:srgbClr val="996633"/>
              </a:solidFill>
              <a:latin typeface="Abadi MT Condensed Extra Bold"/>
              <a:cs typeface="Abadi MT Condensed Extra Bold"/>
            </a:endParaRPr>
          </a:p>
        </p:txBody>
      </p:sp>
      <p:pic>
        <p:nvPicPr>
          <p:cNvPr id="5" name="Picture 4" descr="summary.tiff"/>
          <p:cNvPicPr>
            <a:picLocks noChangeAspect="1"/>
          </p:cNvPicPr>
          <p:nvPr/>
        </p:nvPicPr>
        <p:blipFill>
          <a:blip r:embed="rId3">
            <a:alphaModFix amt="80000"/>
            <a:extLst>
              <a:ext uri="{28A0092B-C50C-407E-A947-70E740481C1C}">
                <a14:useLocalDpi xmlns:a14="http://schemas.microsoft.com/office/drawing/2010/main" val="0"/>
              </a:ext>
            </a:extLst>
          </a:blip>
          <a:stretch>
            <a:fillRect/>
          </a:stretch>
        </p:blipFill>
        <p:spPr>
          <a:xfrm>
            <a:off x="1636124" y="4062651"/>
            <a:ext cx="6096339" cy="2795348"/>
          </a:xfrm>
          <a:prstGeom prst="rect">
            <a:avLst/>
          </a:prstGeom>
        </p:spPr>
      </p:pic>
    </p:spTree>
    <p:extLst>
      <p:ext uri="{BB962C8B-B14F-4D97-AF65-F5344CB8AC3E}">
        <p14:creationId xmlns:p14="http://schemas.microsoft.com/office/powerpoint/2010/main" val="179146694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nal.gif"/>
          <p:cNvPicPr>
            <a:picLocks noChangeAspect="1"/>
          </p:cNvPicPr>
          <p:nvPr/>
        </p:nvPicPr>
        <p:blipFill>
          <a:blip r:embed="rId2">
            <a:alphaModFix amt="46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2" name="Picture 1" descr="brochur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rot="20078194">
            <a:off x="2798634" y="2905704"/>
            <a:ext cx="3242068" cy="523220"/>
          </a:xfrm>
          <a:prstGeom prst="rect">
            <a:avLst/>
          </a:prstGeom>
          <a:noFill/>
        </p:spPr>
        <p:txBody>
          <a:bodyPr wrap="none" rtlCol="0">
            <a:spAutoFit/>
          </a:bodyPr>
          <a:lstStyle/>
          <a:p>
            <a:r>
              <a:rPr lang="en-US" sz="2800" u="sng" dirty="0" smtClean="0">
                <a:solidFill>
                  <a:srgbClr val="996633"/>
                </a:solidFill>
                <a:latin typeface="Abadi MT Condensed Extra Bold"/>
                <a:cs typeface="Abadi MT Condensed Extra Bold"/>
              </a:rPr>
              <a:t>Hindenburg Brochure</a:t>
            </a:r>
            <a:endParaRPr lang="en-US" sz="2800" u="sng"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17623099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wreckage.jpg"/>
          <p:cNvPicPr>
            <a:picLocks noChangeAspect="1"/>
          </p:cNvPicPr>
          <p:nvPr/>
        </p:nvPicPr>
        <p:blipFill>
          <a:blip r:embed="rId2">
            <a:alphaModFix amt="51000"/>
            <a:extLst>
              <a:ext uri="{28A0092B-C50C-407E-A947-70E740481C1C}">
                <a14:useLocalDpi xmlns:a14="http://schemas.microsoft.com/office/drawing/2010/main" val="0"/>
              </a:ext>
            </a:extLst>
          </a:blip>
          <a:stretch>
            <a:fillRect/>
          </a:stretch>
        </p:blipFill>
        <p:spPr>
          <a:xfrm>
            <a:off x="-1" y="-1"/>
            <a:ext cx="9144001" cy="6858001"/>
          </a:xfrm>
          <a:prstGeom prst="rect">
            <a:avLst/>
          </a:prstGeom>
        </p:spPr>
      </p:pic>
      <p:sp>
        <p:nvSpPr>
          <p:cNvPr id="3" name="TextBox 2"/>
          <p:cNvSpPr txBox="1"/>
          <p:nvPr/>
        </p:nvSpPr>
        <p:spPr>
          <a:xfrm>
            <a:off x="0" y="860950"/>
            <a:ext cx="8783405" cy="4154983"/>
          </a:xfrm>
          <a:prstGeom prst="rect">
            <a:avLst/>
          </a:prstGeom>
          <a:noFill/>
        </p:spPr>
        <p:txBody>
          <a:bodyPr wrap="square" rtlCol="0">
            <a:spAutoFit/>
          </a:bodyPr>
          <a:lstStyle/>
          <a:p>
            <a:pPr marL="342900" indent="-342900">
              <a:buFont typeface="Arial"/>
              <a:buChar char="•"/>
            </a:pPr>
            <a:r>
              <a:rPr lang="en-US" sz="2400" dirty="0" smtClean="0">
                <a:solidFill>
                  <a:srgbClr val="996633"/>
                </a:solidFill>
                <a:latin typeface="Abadi MT Condensed Extra Bold"/>
                <a:cs typeface="Abadi MT Condensed Extra Bold"/>
              </a:rPr>
              <a:t>The Hindenburg disaster </a:t>
            </a:r>
            <a:r>
              <a:rPr lang="en-US" sz="2400" dirty="0">
                <a:solidFill>
                  <a:srgbClr val="996633"/>
                </a:solidFill>
                <a:latin typeface="Abadi MT Condensed Extra Bold"/>
                <a:cs typeface="Abadi MT Condensed Extra Bold"/>
              </a:rPr>
              <a:t>at Lakehurst, New Jersey on May 6, 1937 brought an abrupt end to the age of the rigid airship. </a:t>
            </a:r>
            <a:endParaRPr lang="en-US" sz="2400" dirty="0" smtClean="0">
              <a:solidFill>
                <a:srgbClr val="996633"/>
              </a:solidFill>
              <a:latin typeface="Abadi MT Condensed Extra Bold"/>
              <a:cs typeface="Abadi MT Condensed Extra Bold"/>
            </a:endParaRPr>
          </a:p>
          <a:p>
            <a:pPr marL="342900" indent="-342900">
              <a:buFont typeface="Arial"/>
              <a:buChar char="•"/>
            </a:pPr>
            <a:r>
              <a:rPr lang="en-US" sz="2400" dirty="0" smtClean="0">
                <a:solidFill>
                  <a:srgbClr val="996633"/>
                </a:solidFill>
                <a:latin typeface="Abadi MT Condensed Extra Bold"/>
                <a:cs typeface="Abadi MT Condensed Extra Bold"/>
              </a:rPr>
              <a:t>After </a:t>
            </a:r>
            <a:r>
              <a:rPr lang="en-US" sz="2400" dirty="0">
                <a:solidFill>
                  <a:srgbClr val="996633"/>
                </a:solidFill>
                <a:latin typeface="Abadi MT Condensed Extra Bold"/>
                <a:cs typeface="Abadi MT Condensed Extra Bold"/>
              </a:rPr>
              <a:t>more than 30 years of passenger travel on German commercial zeppelins (during which tens of thousands of passengers flew over a million miles on more than 2,000 flights without a single injury) the era of the passenger zeppelin came to an end in a few fiery minutes.</a:t>
            </a:r>
          </a:p>
          <a:p>
            <a:pPr marL="342900" indent="-342900">
              <a:buFont typeface="Arial"/>
              <a:buChar char="•"/>
            </a:pPr>
            <a:r>
              <a:rPr lang="en-US" sz="2400" dirty="0">
                <a:solidFill>
                  <a:srgbClr val="996633"/>
                </a:solidFill>
                <a:latin typeface="Abadi MT Condensed Extra Bold"/>
                <a:cs typeface="Abadi MT Condensed Extra Bold"/>
              </a:rPr>
              <a:t>The exact cause of the accident has not been determined, but one thing is clear; the disaster </a:t>
            </a:r>
            <a:r>
              <a:rPr lang="en-US" sz="2400" dirty="0" smtClean="0">
                <a:solidFill>
                  <a:srgbClr val="996633"/>
                </a:solidFill>
                <a:latin typeface="Abadi MT Condensed Extra Bold"/>
                <a:cs typeface="Abadi MT Condensed Extra Bold"/>
              </a:rPr>
              <a:t>had nothing to do with the zeppelin’s fabric covering. In fact, the </a:t>
            </a:r>
            <a:r>
              <a:rPr lang="en-US" sz="2400" dirty="0">
                <a:solidFill>
                  <a:srgbClr val="996633"/>
                </a:solidFill>
                <a:latin typeface="Abadi MT Condensed Extra Bold"/>
                <a:cs typeface="Abadi MT Condensed Extra Bold"/>
              </a:rPr>
              <a:t>H</a:t>
            </a:r>
            <a:r>
              <a:rPr lang="en-US" sz="2400" dirty="0" smtClean="0">
                <a:solidFill>
                  <a:srgbClr val="996633"/>
                </a:solidFill>
                <a:latin typeface="Abadi MT Condensed Extra Bold"/>
                <a:cs typeface="Abadi MT Condensed Extra Bold"/>
              </a:rPr>
              <a:t>indenburg was only the last in a long line of hydrogen airships destroyed by fire as a result of their highly flammable lifting gas. </a:t>
            </a:r>
            <a:endParaRPr lang="en-US" sz="2400" dirty="0">
              <a:solidFill>
                <a:srgbClr val="996633"/>
              </a:solidFill>
              <a:latin typeface="Abadi MT Condensed Extra Bold"/>
              <a:cs typeface="Abadi MT Condensed Extra Bold"/>
            </a:endParaRPr>
          </a:p>
        </p:txBody>
      </p:sp>
      <p:sp>
        <p:nvSpPr>
          <p:cNvPr id="4" name="TextBox 3"/>
          <p:cNvSpPr txBox="1"/>
          <p:nvPr/>
        </p:nvSpPr>
        <p:spPr>
          <a:xfrm>
            <a:off x="0" y="54905"/>
            <a:ext cx="3144310"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The Hindenburg Disaster</a:t>
            </a:r>
            <a:endParaRPr lang="en-US" sz="2400" u="sng"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208014432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ndenburg flyin.jpg"/>
          <p:cNvPicPr>
            <a:picLocks noChangeAspect="1"/>
          </p:cNvPicPr>
          <p:nvPr/>
        </p:nvPicPr>
        <p:blipFill>
          <a:blip r:embed="rId2">
            <a:alphaModFix amt="48000"/>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3" name="TextBox 2"/>
          <p:cNvSpPr txBox="1"/>
          <p:nvPr/>
        </p:nvSpPr>
        <p:spPr>
          <a:xfrm>
            <a:off x="0" y="33381"/>
            <a:ext cx="3666238"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The Hindenburg’s Last Flight</a:t>
            </a:r>
            <a:endParaRPr lang="en-US" sz="2400" u="sng" dirty="0">
              <a:solidFill>
                <a:srgbClr val="996633"/>
              </a:solidFill>
              <a:latin typeface="Abadi MT Condensed Extra Bold"/>
              <a:cs typeface="Abadi MT Condensed Extra Bold"/>
            </a:endParaRPr>
          </a:p>
        </p:txBody>
      </p:sp>
      <p:sp>
        <p:nvSpPr>
          <p:cNvPr id="2" name="TextBox 1"/>
          <p:cNvSpPr txBox="1"/>
          <p:nvPr/>
        </p:nvSpPr>
        <p:spPr>
          <a:xfrm>
            <a:off x="0" y="990092"/>
            <a:ext cx="9144000" cy="4493538"/>
          </a:xfrm>
          <a:prstGeom prst="rect">
            <a:avLst/>
          </a:prstGeom>
          <a:noFill/>
        </p:spPr>
        <p:txBody>
          <a:bodyPr wrap="square" rtlCol="0">
            <a:spAutoFit/>
          </a:bodyPr>
          <a:lstStyle/>
          <a:p>
            <a:pPr marL="342900" indent="-342900">
              <a:buFont typeface="Arial"/>
              <a:buChar char="•"/>
            </a:pPr>
            <a:r>
              <a:rPr lang="en-US" sz="2400" dirty="0" smtClean="0">
                <a:solidFill>
                  <a:srgbClr val="996633"/>
                </a:solidFill>
                <a:latin typeface="Abadi MT Condensed Extra Bold"/>
                <a:cs typeface="Abadi MT Condensed Extra Bold"/>
              </a:rPr>
              <a:t>Hindenburg began its last flight on May 3, 1937 carrying 36 passengers</a:t>
            </a:r>
          </a:p>
          <a:p>
            <a:r>
              <a:rPr lang="en-US" sz="2400" dirty="0" smtClean="0">
                <a:solidFill>
                  <a:srgbClr val="996633"/>
                </a:solidFill>
                <a:latin typeface="Abadi MT Condensed Extra Bold"/>
                <a:cs typeface="Abadi MT Condensed Extra Bold"/>
              </a:rPr>
              <a:t>     and 61 officers, crew members, and trainees. </a:t>
            </a:r>
          </a:p>
          <a:p>
            <a:pPr marL="342900" indent="-342900">
              <a:buFont typeface="Arial"/>
              <a:buChar char="•"/>
            </a:pPr>
            <a:r>
              <a:rPr lang="en-US" sz="2400" dirty="0" smtClean="0">
                <a:solidFill>
                  <a:srgbClr val="996633"/>
                </a:solidFill>
                <a:latin typeface="Abadi MT Condensed Extra Bold"/>
                <a:cs typeface="Abadi MT Condensed Extra Bold"/>
              </a:rPr>
              <a:t>The </a:t>
            </a:r>
            <a:r>
              <a:rPr lang="en-US" sz="2400" dirty="0">
                <a:solidFill>
                  <a:srgbClr val="996633"/>
                </a:solidFill>
                <a:latin typeface="Abadi MT Condensed Extra Bold"/>
                <a:cs typeface="Abadi MT Condensed Extra Bold"/>
              </a:rPr>
              <a:t>ship left the Frankfurt airfield at 7:16 PM and flew over Cologne, and then crossed the Netherlands before following the English Channel past the chalky cliffs of </a:t>
            </a:r>
            <a:r>
              <a:rPr lang="en-US" sz="2400" dirty="0" err="1">
                <a:solidFill>
                  <a:srgbClr val="996633"/>
                </a:solidFill>
                <a:latin typeface="Abadi MT Condensed Extra Bold"/>
                <a:cs typeface="Abadi MT Condensed Extra Bold"/>
              </a:rPr>
              <a:t>Beachy</a:t>
            </a:r>
            <a:r>
              <a:rPr lang="en-US" sz="2400" dirty="0">
                <a:solidFill>
                  <a:srgbClr val="996633"/>
                </a:solidFill>
                <a:latin typeface="Abadi MT Condensed Extra Bold"/>
                <a:cs typeface="Abadi MT Condensed Extra Bold"/>
              </a:rPr>
              <a:t> Head in southern England, and then heading out over the Atlantic shortly after 2:00 AM the next day</a:t>
            </a:r>
            <a:r>
              <a:rPr lang="en-US" sz="2400" dirty="0" smtClean="0">
                <a:solidFill>
                  <a:srgbClr val="996633"/>
                </a:solidFill>
                <a:latin typeface="Abadi MT Condensed Extra Bold"/>
                <a:cs typeface="Abadi MT Condensed Extra Bold"/>
              </a:rPr>
              <a:t>. </a:t>
            </a:r>
          </a:p>
          <a:p>
            <a:pPr marL="342900" indent="-342900">
              <a:buFont typeface="Arial"/>
              <a:buChar char="•"/>
            </a:pPr>
            <a:r>
              <a:rPr lang="en-US" sz="2400" dirty="0" smtClean="0">
                <a:solidFill>
                  <a:srgbClr val="996633"/>
                </a:solidFill>
                <a:latin typeface="Abadi MT Condensed Extra Bold"/>
                <a:cs typeface="Abadi MT Condensed Extra Bold"/>
              </a:rPr>
              <a:t>Headwinds </a:t>
            </a:r>
            <a:r>
              <a:rPr lang="en-US" sz="2400" dirty="0">
                <a:solidFill>
                  <a:srgbClr val="996633"/>
                </a:solidFill>
                <a:latin typeface="Abadi MT Condensed Extra Bold"/>
                <a:cs typeface="Abadi MT Condensed Extra Bold"/>
              </a:rPr>
              <a:t>delayed the airship’s passage across the Atlantic, and the Lakehurst arrival, which had been scheduled for 6:00 AM on May 6th, was postponed to 6:00 PM</a:t>
            </a:r>
            <a:r>
              <a:rPr lang="en-US" sz="2400" dirty="0" smtClean="0">
                <a:solidFill>
                  <a:srgbClr val="996633"/>
                </a:solidFill>
                <a:latin typeface="Abadi MT Condensed Extra Bold"/>
                <a:cs typeface="Abadi MT Condensed Extra Bold"/>
              </a:rPr>
              <a:t>.</a:t>
            </a:r>
            <a:r>
              <a:rPr lang="en-US" sz="2400" dirty="0">
                <a:solidFill>
                  <a:srgbClr val="996633"/>
                </a:solidFill>
                <a:latin typeface="Abadi MT Condensed Extra Bold"/>
                <a:cs typeface="Abadi MT Condensed Extra Bold"/>
              </a:rPr>
              <a:t> </a:t>
            </a:r>
            <a:endParaRPr lang="en-US" sz="2400" dirty="0" smtClean="0">
              <a:solidFill>
                <a:srgbClr val="996633"/>
              </a:solidFill>
              <a:latin typeface="Abadi MT Condensed Extra Bold"/>
              <a:cs typeface="Abadi MT Condensed Extra Bold"/>
            </a:endParaRPr>
          </a:p>
          <a:p>
            <a:pPr marL="342900" indent="-342900">
              <a:buFont typeface="Arial"/>
              <a:buChar char="•"/>
            </a:pPr>
            <a:r>
              <a:rPr lang="en-US" sz="2400" dirty="0" smtClean="0">
                <a:solidFill>
                  <a:srgbClr val="996633"/>
                </a:solidFill>
                <a:latin typeface="Abadi MT Condensed Extra Bold"/>
                <a:cs typeface="Abadi MT Condensed Extra Bold"/>
              </a:rPr>
              <a:t>By </a:t>
            </a:r>
            <a:r>
              <a:rPr lang="en-US" sz="2400" dirty="0">
                <a:solidFill>
                  <a:srgbClr val="996633"/>
                </a:solidFill>
                <a:latin typeface="Abadi MT Condensed Extra Bold"/>
                <a:cs typeface="Abadi MT Condensed Extra Bold"/>
              </a:rPr>
              <a:t>noon on May 6th the ship had reached Boston, and by 3:00 PM Hindenburg was over the skyscrapers of Manhattan in New York City. </a:t>
            </a:r>
            <a:endParaRPr lang="en-US" sz="2400" dirty="0" smtClean="0">
              <a:solidFill>
                <a:srgbClr val="996633"/>
              </a:solidFill>
              <a:latin typeface="Abadi MT Condensed Extra Bold"/>
              <a:cs typeface="Abadi MT Condensed Extra Bold"/>
            </a:endParaRPr>
          </a:p>
          <a:p>
            <a:pPr marL="342900" indent="-342900">
              <a:buFont typeface="Arial"/>
              <a:buChar char="•"/>
            </a:pPr>
            <a:endParaRPr lang="en-US" sz="22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359446083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Hindenburg flyin.jpg"/>
          <p:cNvPicPr>
            <a:picLocks noChangeAspect="1"/>
          </p:cNvPicPr>
          <p:nvPr/>
        </p:nvPicPr>
        <p:blipFill>
          <a:blip r:embed="rId2">
            <a:alphaModFix amt="48000"/>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3" name="TextBox 2"/>
          <p:cNvSpPr txBox="1"/>
          <p:nvPr/>
        </p:nvSpPr>
        <p:spPr>
          <a:xfrm>
            <a:off x="0" y="33381"/>
            <a:ext cx="3666238"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The Hindenburg’s Last Flight</a:t>
            </a:r>
            <a:endParaRPr lang="en-US" sz="2400" u="sng" dirty="0">
              <a:solidFill>
                <a:srgbClr val="996633"/>
              </a:solidFill>
              <a:latin typeface="Abadi MT Condensed Extra Bold"/>
              <a:cs typeface="Abadi MT Condensed Extra Bold"/>
            </a:endParaRPr>
          </a:p>
        </p:txBody>
      </p:sp>
      <p:sp>
        <p:nvSpPr>
          <p:cNvPr id="2" name="TextBox 1"/>
          <p:cNvSpPr txBox="1"/>
          <p:nvPr/>
        </p:nvSpPr>
        <p:spPr>
          <a:xfrm>
            <a:off x="0" y="774855"/>
            <a:ext cx="8847991" cy="4524315"/>
          </a:xfrm>
          <a:prstGeom prst="rect">
            <a:avLst/>
          </a:prstGeom>
          <a:noFill/>
        </p:spPr>
        <p:txBody>
          <a:bodyPr wrap="square" rtlCol="0">
            <a:spAutoFit/>
          </a:bodyPr>
          <a:lstStyle/>
          <a:p>
            <a:pPr marL="342900" indent="-342900">
              <a:buFont typeface="Arial"/>
              <a:buChar char="•"/>
            </a:pPr>
            <a:r>
              <a:rPr lang="en-US" sz="2400" dirty="0">
                <a:solidFill>
                  <a:srgbClr val="996633"/>
                </a:solidFill>
                <a:latin typeface="Abadi MT Condensed Extra Bold"/>
                <a:cs typeface="Abadi MT Condensed Extra Bold"/>
              </a:rPr>
              <a:t>The ship flew south from New York and arrived at the Naval Air Station at Lakehurst, New Jersey at around 4:15 PM, but the poor weather conditions at the field concerned the Hindenburg’s commander, Captain Max </a:t>
            </a:r>
            <a:r>
              <a:rPr lang="en-US" sz="2400" dirty="0" err="1">
                <a:solidFill>
                  <a:srgbClr val="996633"/>
                </a:solidFill>
                <a:latin typeface="Abadi MT Condensed Extra Bold"/>
                <a:cs typeface="Abadi MT Condensed Extra Bold"/>
              </a:rPr>
              <a:t>Pruss</a:t>
            </a:r>
            <a:r>
              <a:rPr lang="en-US" sz="2400" dirty="0">
                <a:solidFill>
                  <a:srgbClr val="996633"/>
                </a:solidFill>
                <a:latin typeface="Abadi MT Condensed Extra Bold"/>
                <a:cs typeface="Abadi MT Condensed Extra Bold"/>
              </a:rPr>
              <a:t>, and the commanding officer, who sent a message to the ship recommending a delay in landing until conditions improved</a:t>
            </a:r>
            <a:r>
              <a:rPr lang="en-US" sz="2400" dirty="0" smtClean="0">
                <a:solidFill>
                  <a:srgbClr val="996633"/>
                </a:solidFill>
                <a:latin typeface="Abadi MT Condensed Extra Bold"/>
                <a:cs typeface="Abadi MT Condensed Extra Bold"/>
              </a:rPr>
              <a:t>.</a:t>
            </a:r>
          </a:p>
          <a:p>
            <a:pPr marL="342900" indent="-342900">
              <a:buFont typeface="Arial"/>
              <a:buChar char="•"/>
            </a:pPr>
            <a:r>
              <a:rPr lang="en-US" sz="2400" dirty="0" smtClean="0">
                <a:solidFill>
                  <a:srgbClr val="996633"/>
                </a:solidFill>
                <a:latin typeface="Abadi MT Condensed Extra Bold"/>
                <a:cs typeface="Abadi MT Condensed Extra Bold"/>
              </a:rPr>
              <a:t>By 6:00 PM conditions had improved; at 6:12 </a:t>
            </a:r>
            <a:r>
              <a:rPr lang="en-US" sz="2400" dirty="0" err="1" smtClean="0">
                <a:solidFill>
                  <a:srgbClr val="996633"/>
                </a:solidFill>
                <a:latin typeface="Abadi MT Condensed Extra Bold"/>
                <a:cs typeface="Abadi MT Condensed Extra Bold"/>
              </a:rPr>
              <a:t>Rosendahl</a:t>
            </a:r>
            <a:r>
              <a:rPr lang="en-US" sz="2400" dirty="0" smtClean="0">
                <a:solidFill>
                  <a:srgbClr val="996633"/>
                </a:solidFill>
                <a:latin typeface="Abadi MT Condensed Extra Bold"/>
                <a:cs typeface="Abadi MT Condensed Extra Bold"/>
              </a:rPr>
              <a:t> sent </a:t>
            </a:r>
            <a:r>
              <a:rPr lang="en-US" sz="2400" dirty="0" err="1" smtClean="0">
                <a:solidFill>
                  <a:srgbClr val="996633"/>
                </a:solidFill>
                <a:latin typeface="Abadi MT Condensed Extra Bold"/>
                <a:cs typeface="Abadi MT Condensed Extra Bold"/>
              </a:rPr>
              <a:t>Pruss</a:t>
            </a:r>
            <a:r>
              <a:rPr lang="en-US" sz="2400" dirty="0" smtClean="0">
                <a:solidFill>
                  <a:srgbClr val="996633"/>
                </a:solidFill>
                <a:latin typeface="Abadi MT Condensed Extra Bold"/>
                <a:cs typeface="Abadi MT Condensed Extra Bold"/>
              </a:rPr>
              <a:t> a message relaying temperature, pressure, visibility, and winds which </a:t>
            </a:r>
            <a:r>
              <a:rPr lang="en-US" sz="2400" dirty="0" err="1" smtClean="0">
                <a:solidFill>
                  <a:srgbClr val="996633"/>
                </a:solidFill>
                <a:latin typeface="Abadi MT Condensed Extra Bold"/>
                <a:cs typeface="Abadi MT Condensed Extra Bold"/>
              </a:rPr>
              <a:t>Rosendahl</a:t>
            </a:r>
            <a:r>
              <a:rPr lang="en-US" sz="2400" dirty="0" smtClean="0">
                <a:solidFill>
                  <a:srgbClr val="996633"/>
                </a:solidFill>
                <a:latin typeface="Abadi MT Condensed Extra Bold"/>
                <a:cs typeface="Abadi MT Condensed Extra Bold"/>
              </a:rPr>
              <a:t> considered “suitable for landing.”  At 6:22 </a:t>
            </a:r>
            <a:r>
              <a:rPr lang="en-US" sz="2400" dirty="0" err="1" smtClean="0">
                <a:solidFill>
                  <a:srgbClr val="996633"/>
                </a:solidFill>
                <a:latin typeface="Abadi MT Condensed Extra Bold"/>
                <a:cs typeface="Abadi MT Condensed Extra Bold"/>
              </a:rPr>
              <a:t>Rosendahl</a:t>
            </a:r>
            <a:r>
              <a:rPr lang="en-US" sz="2400" dirty="0" smtClean="0">
                <a:solidFill>
                  <a:srgbClr val="996633"/>
                </a:solidFill>
                <a:latin typeface="Abadi MT Condensed Extra Bold"/>
                <a:cs typeface="Abadi MT Condensed Extra Bold"/>
              </a:rPr>
              <a:t> radioed </a:t>
            </a:r>
            <a:r>
              <a:rPr lang="en-US" sz="2400" dirty="0" err="1" smtClean="0">
                <a:solidFill>
                  <a:srgbClr val="996633"/>
                </a:solidFill>
                <a:latin typeface="Abadi MT Condensed Extra Bold"/>
                <a:cs typeface="Abadi MT Condensed Extra Bold"/>
              </a:rPr>
              <a:t>Pruss</a:t>
            </a:r>
            <a:r>
              <a:rPr lang="en-US" sz="2400" dirty="0" smtClean="0">
                <a:solidFill>
                  <a:srgbClr val="996633"/>
                </a:solidFill>
                <a:latin typeface="Abadi MT Condensed Extra Bold"/>
                <a:cs typeface="Abadi MT Condensed Extra Bold"/>
              </a:rPr>
              <a:t> “Recommend landing now,” and at 7:08 </a:t>
            </a:r>
            <a:r>
              <a:rPr lang="en-US" sz="2400" dirty="0" err="1" smtClean="0">
                <a:solidFill>
                  <a:srgbClr val="996633"/>
                </a:solidFill>
                <a:latin typeface="Abadi MT Condensed Extra Bold"/>
                <a:cs typeface="Abadi MT Condensed Extra Bold"/>
              </a:rPr>
              <a:t>Rosendahl</a:t>
            </a:r>
            <a:r>
              <a:rPr lang="en-US" sz="2400" dirty="0" smtClean="0">
                <a:solidFill>
                  <a:srgbClr val="996633"/>
                </a:solidFill>
                <a:latin typeface="Abadi MT Condensed Extra Bold"/>
                <a:cs typeface="Abadi MT Condensed Extra Bold"/>
              </a:rPr>
              <a:t> sent a message to the ship strongly recommending the “earliest possible landing.”</a:t>
            </a:r>
            <a:endParaRPr lang="en-US" sz="24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32379612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final.gif"/>
          <p:cNvPicPr>
            <a:picLocks noChangeAspect="1"/>
          </p:cNvPicPr>
          <p:nvPr/>
        </p:nvPicPr>
        <p:blipFill>
          <a:blip r:embed="rId2">
            <a:alphaModFix amt="46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TextBox 2"/>
          <p:cNvSpPr txBox="1"/>
          <p:nvPr/>
        </p:nvSpPr>
        <p:spPr>
          <a:xfrm>
            <a:off x="0" y="0"/>
            <a:ext cx="2846903" cy="461665"/>
          </a:xfrm>
          <a:prstGeom prst="rect">
            <a:avLst/>
          </a:prstGeom>
          <a:noFill/>
        </p:spPr>
        <p:txBody>
          <a:bodyPr wrap="none" rtlCol="0">
            <a:spAutoFit/>
          </a:bodyPr>
          <a:lstStyle/>
          <a:p>
            <a:r>
              <a:rPr lang="en-US" sz="2400" u="sng" dirty="0" smtClean="0">
                <a:solidFill>
                  <a:srgbClr val="996633"/>
                </a:solidFill>
                <a:latin typeface="Abadi MT Condensed Extra Bold"/>
                <a:cs typeface="Abadi MT Condensed Extra Bold"/>
              </a:rPr>
              <a:t>The Landing Approach</a:t>
            </a:r>
            <a:endParaRPr lang="en-US" sz="2400" u="sng" dirty="0">
              <a:solidFill>
                <a:srgbClr val="996633"/>
              </a:solidFill>
              <a:latin typeface="Abadi MT Condensed Extra Bold"/>
              <a:cs typeface="Abadi MT Condensed Extra Bold"/>
            </a:endParaRPr>
          </a:p>
        </p:txBody>
      </p:sp>
      <p:sp>
        <p:nvSpPr>
          <p:cNvPr id="2" name="TextBox 1"/>
          <p:cNvSpPr txBox="1"/>
          <p:nvPr/>
        </p:nvSpPr>
        <p:spPr>
          <a:xfrm>
            <a:off x="77026" y="1128900"/>
            <a:ext cx="8878604" cy="3785652"/>
          </a:xfrm>
          <a:prstGeom prst="rect">
            <a:avLst/>
          </a:prstGeom>
          <a:noFill/>
        </p:spPr>
        <p:txBody>
          <a:bodyPr wrap="square" rtlCol="0">
            <a:spAutoFit/>
          </a:bodyPr>
          <a:lstStyle/>
          <a:p>
            <a:pPr marL="342900" indent="-342900">
              <a:buFont typeface="Arial"/>
              <a:buChar char="•"/>
            </a:pPr>
            <a:r>
              <a:rPr lang="en-US" sz="2400" dirty="0">
                <a:solidFill>
                  <a:srgbClr val="996633"/>
                </a:solidFill>
                <a:latin typeface="Abadi MT Condensed Extra Bold"/>
                <a:cs typeface="Abadi MT Condensed Extra Bold"/>
              </a:rPr>
              <a:t>Hindenburg approached the field at Lakehurst from the southwest shortly after 7:00 PM at an altitude of approximately 600 feet.  </a:t>
            </a:r>
            <a:endParaRPr lang="en-US" sz="2400" dirty="0" smtClean="0">
              <a:solidFill>
                <a:srgbClr val="996633"/>
              </a:solidFill>
              <a:latin typeface="Abadi MT Condensed Extra Bold"/>
              <a:cs typeface="Abadi MT Condensed Extra Bold"/>
            </a:endParaRPr>
          </a:p>
          <a:p>
            <a:pPr marL="342900" indent="-342900">
              <a:buFont typeface="Arial"/>
              <a:buChar char="•"/>
            </a:pPr>
            <a:r>
              <a:rPr lang="en-US" sz="2400" dirty="0" smtClean="0">
                <a:solidFill>
                  <a:srgbClr val="996633"/>
                </a:solidFill>
                <a:latin typeface="Abadi MT Condensed Extra Bold"/>
                <a:cs typeface="Abadi MT Condensed Extra Bold"/>
              </a:rPr>
              <a:t>Since </a:t>
            </a:r>
            <a:r>
              <a:rPr lang="en-US" sz="2400" dirty="0">
                <a:solidFill>
                  <a:srgbClr val="996633"/>
                </a:solidFill>
                <a:latin typeface="Abadi MT Condensed Extra Bold"/>
                <a:cs typeface="Abadi MT Condensed Extra Bold"/>
              </a:rPr>
              <a:t>the wind was from the east, after passing over the field to observe conditions on the ground, Captain </a:t>
            </a:r>
            <a:r>
              <a:rPr lang="en-US" sz="2400" dirty="0" err="1">
                <a:solidFill>
                  <a:srgbClr val="996633"/>
                </a:solidFill>
                <a:latin typeface="Abadi MT Condensed Extra Bold"/>
                <a:cs typeface="Abadi MT Condensed Extra Bold"/>
              </a:rPr>
              <a:t>Pruss</a:t>
            </a:r>
            <a:r>
              <a:rPr lang="en-US" sz="2400" dirty="0">
                <a:solidFill>
                  <a:srgbClr val="996633"/>
                </a:solidFill>
                <a:latin typeface="Abadi MT Condensed Extra Bold"/>
                <a:cs typeface="Abadi MT Condensed Extra Bold"/>
              </a:rPr>
              <a:t> initiated a wide left turn to fly a descending oval pattern around the north and west of the field, to line up for a landing into the wind to the east</a:t>
            </a:r>
            <a:r>
              <a:rPr lang="en-US" sz="2400" dirty="0" smtClean="0">
                <a:solidFill>
                  <a:srgbClr val="996633"/>
                </a:solidFill>
                <a:latin typeface="Abadi MT Condensed Extra Bold"/>
                <a:cs typeface="Abadi MT Condensed Extra Bold"/>
              </a:rPr>
              <a:t>. </a:t>
            </a:r>
          </a:p>
          <a:p>
            <a:pPr marL="342900" indent="-342900">
              <a:buFont typeface="Arial"/>
              <a:buChar char="•"/>
            </a:pPr>
            <a:r>
              <a:rPr lang="en-US" sz="2400" dirty="0" smtClean="0">
                <a:solidFill>
                  <a:srgbClr val="996633"/>
                </a:solidFill>
                <a:latin typeface="Abadi MT Condensed Extra Bold"/>
                <a:cs typeface="Abadi MT Condensed Extra Bold"/>
              </a:rPr>
              <a:t>A </a:t>
            </a:r>
            <a:r>
              <a:rPr lang="en-US" sz="2400" dirty="0">
                <a:solidFill>
                  <a:srgbClr val="996633"/>
                </a:solidFill>
                <a:latin typeface="Abadi MT Condensed Extra Bold"/>
                <a:cs typeface="Abadi MT Condensed Extra Bold"/>
              </a:rPr>
              <a:t>few minutes after the landing lines were dropped, R.H. Ward, in charge of the port bow landing party, noticed what he described as a wave-like fluttering of the outer cover on the port side, between frames 62 and 77, which contained gas cell number 5 . </a:t>
            </a:r>
            <a:endParaRPr lang="en-US" sz="2400" dirty="0">
              <a:solidFill>
                <a:srgbClr val="996633"/>
              </a:solidFill>
              <a:latin typeface="Abadi MT Condensed Extra Bold"/>
              <a:cs typeface="Abadi MT Condensed Extra Bold"/>
            </a:endParaRPr>
          </a:p>
        </p:txBody>
      </p:sp>
    </p:spTree>
    <p:extLst>
      <p:ext uri="{BB962C8B-B14F-4D97-AF65-F5344CB8AC3E}">
        <p14:creationId xmlns:p14="http://schemas.microsoft.com/office/powerpoint/2010/main" val="201152414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202</TotalTime>
  <Words>1024</Words>
  <Application>Microsoft Macintosh PowerPoint</Application>
  <PresentationFormat>On-screen Show (4:3)</PresentationFormat>
  <Paragraphs>75</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TTU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Torres</dc:creator>
  <cp:lastModifiedBy>Jessica Torres</cp:lastModifiedBy>
  <cp:revision>17</cp:revision>
  <dcterms:created xsi:type="dcterms:W3CDTF">2011-12-13T20:51:15Z</dcterms:created>
  <dcterms:modified xsi:type="dcterms:W3CDTF">2011-12-15T03:24:39Z</dcterms:modified>
</cp:coreProperties>
</file>